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81" r:id="rId4"/>
    <p:sldId id="265" r:id="rId5"/>
    <p:sldId id="266" r:id="rId6"/>
    <p:sldId id="290" r:id="rId7"/>
    <p:sldId id="286" r:id="rId8"/>
    <p:sldId id="287" r:id="rId9"/>
    <p:sldId id="293" r:id="rId10"/>
    <p:sldId id="277" r:id="rId11"/>
    <p:sldId id="280" r:id="rId12"/>
    <p:sldId id="291" r:id="rId13"/>
    <p:sldId id="292" r:id="rId14"/>
    <p:sldId id="288" r:id="rId15"/>
    <p:sldId id="284"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E051197F-2FF2-460B-9036-0C7C38658D59}">
          <p14:sldIdLst>
            <p14:sldId id="256"/>
          </p14:sldIdLst>
        </p14:section>
        <p14:section name="Einstiegsszenario" id="{E732A36A-ABB9-4E94-95F3-E822545136A6}">
          <p14:sldIdLst>
            <p14:sldId id="257"/>
            <p14:sldId id="281"/>
          </p14:sldIdLst>
        </p14:section>
        <p14:section name="1. Erzählschritt Kains Umgang mit seinem Grimm" id="{27F5E60C-CB17-4E5F-8BC7-B63B8AD00411}">
          <p14:sldIdLst>
            <p14:sldId id="265"/>
            <p14:sldId id="266"/>
            <p14:sldId id="290"/>
            <p14:sldId id="286"/>
            <p14:sldId id="287"/>
            <p14:sldId id="293"/>
            <p14:sldId id="277"/>
            <p14:sldId id="280"/>
            <p14:sldId id="291"/>
            <p14:sldId id="292"/>
          </p14:sldIdLst>
        </p14:section>
        <p14:section name="2. Erzählschritt Kains Mord an seinem Bruder" id="{AD3EDB09-D0D4-4848-9299-0B78678B3CFC}">
          <p14:sldIdLst>
            <p14:sldId id="288"/>
            <p14:sldId id="284"/>
          </p14:sldIdLst>
        </p14:section>
        <p14:section name="3. Erzählschritt Kains Umgang mit seiner Schuld" id="{333412C6-F835-41B9-AAC0-760D0E0E9D0C}">
          <p14:sldIdLst>
            <p14:sldId id="273"/>
          </p14:sldIdLst>
        </p14:section>
        <p14:section name="4. Erzählschritt Was hat Kain verloren?" id="{99190C17-6614-404C-A17E-097555C03602}">
          <p14:sldIdLst>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8" autoAdjust="0"/>
  </p:normalViewPr>
  <p:slideViewPr>
    <p:cSldViewPr snapToGrid="0">
      <p:cViewPr varScale="1">
        <p:scale>
          <a:sx n="80" d="100"/>
          <a:sy n="80" d="100"/>
        </p:scale>
        <p:origin x="782" y="67"/>
      </p:cViewPr>
      <p:guideLst/>
    </p:cSldViewPr>
  </p:slideViewPr>
  <p:outlineViewPr>
    <p:cViewPr>
      <p:scale>
        <a:sx n="33" d="100"/>
        <a:sy n="33" d="100"/>
      </p:scale>
      <p:origin x="0" y="-404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B2E2D-23C9-448B-8BCD-BCDC5063A780}" type="datetimeFigureOut">
              <a:rPr lang="de-DE" smtClean="0"/>
              <a:t>27.06.2024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FA25B-6C63-4A5F-89ED-07E37C5707A1}" type="slidenum">
              <a:rPr lang="de-DE" smtClean="0"/>
              <a:t>‹Nr.›</a:t>
            </a:fld>
            <a:endParaRPr lang="de-DE"/>
          </a:p>
        </p:txBody>
      </p:sp>
    </p:spTree>
    <p:extLst>
      <p:ext uri="{BB962C8B-B14F-4D97-AF65-F5344CB8AC3E}">
        <p14:creationId xmlns:p14="http://schemas.microsoft.com/office/powerpoint/2010/main" val="51983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0" dirty="0">
                <a:effectLst/>
                <a:latin typeface="Times New Roman" panose="02020603050405020304" pitchFamily="18" charset="0"/>
                <a:ea typeface="Times New Roman" panose="02020603050405020304" pitchFamily="18" charset="0"/>
                <a:cs typeface="Times New Roman" panose="02020603050405020304" pitchFamily="18" charset="0"/>
              </a:rPr>
              <a:t>https://www.deutschlandfunkkultur.de/psychologie-das-gekraenkte-ich-100.html</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55CFA25B-6C63-4A5F-89ED-07E37C5707A1}" type="slidenum">
              <a:rPr lang="de-DE" smtClean="0"/>
              <a:t>5</a:t>
            </a:fld>
            <a:endParaRPr lang="de-DE"/>
          </a:p>
        </p:txBody>
      </p:sp>
    </p:spTree>
    <p:extLst>
      <p:ext uri="{BB962C8B-B14F-4D97-AF65-F5344CB8AC3E}">
        <p14:creationId xmlns:p14="http://schemas.microsoft.com/office/powerpoint/2010/main" val="40386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‹Nr.›</a:t>
            </a:fld>
            <a:endParaRPr lang="en-US"/>
          </a:p>
        </p:txBody>
      </p:sp>
    </p:spTree>
    <p:extLst>
      <p:ext uri="{BB962C8B-B14F-4D97-AF65-F5344CB8AC3E}">
        <p14:creationId xmlns:p14="http://schemas.microsoft.com/office/powerpoint/2010/main" val="245527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‹Nr.›</a:t>
            </a:fld>
            <a:endParaRPr lang="en-US"/>
          </a:p>
        </p:txBody>
      </p:sp>
    </p:spTree>
    <p:extLst>
      <p:ext uri="{BB962C8B-B14F-4D97-AF65-F5344CB8AC3E}">
        <p14:creationId xmlns:p14="http://schemas.microsoft.com/office/powerpoint/2010/main" val="268847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‹Nr.›</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98039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‹Nr.›</a:t>
            </a:fld>
            <a:endParaRPr lang="en-US"/>
          </a:p>
        </p:txBody>
      </p:sp>
    </p:spTree>
    <p:extLst>
      <p:ext uri="{BB962C8B-B14F-4D97-AF65-F5344CB8AC3E}">
        <p14:creationId xmlns:p14="http://schemas.microsoft.com/office/powerpoint/2010/main" val="1175591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5981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‹Nr.›</a:t>
            </a:fld>
            <a:endParaRPr lang="en-US"/>
          </a:p>
        </p:txBody>
      </p:sp>
    </p:spTree>
    <p:extLst>
      <p:ext uri="{BB962C8B-B14F-4D97-AF65-F5344CB8AC3E}">
        <p14:creationId xmlns:p14="http://schemas.microsoft.com/office/powerpoint/2010/main" val="92141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‹Nr.›</a:t>
            </a:fld>
            <a:endParaRPr lang="en-US"/>
          </a:p>
        </p:txBody>
      </p:sp>
    </p:spTree>
    <p:extLst>
      <p:ext uri="{BB962C8B-B14F-4D97-AF65-F5344CB8AC3E}">
        <p14:creationId xmlns:p14="http://schemas.microsoft.com/office/powerpoint/2010/main" val="3397793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‹Nr.›</a:t>
            </a:fld>
            <a:endParaRPr lang="en-US"/>
          </a:p>
        </p:txBody>
      </p:sp>
    </p:spTree>
    <p:extLst>
      <p:ext uri="{BB962C8B-B14F-4D97-AF65-F5344CB8AC3E}">
        <p14:creationId xmlns:p14="http://schemas.microsoft.com/office/powerpoint/2010/main" val="66177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‹Nr.›</a:t>
            </a:fld>
            <a:endParaRPr lang="en-US"/>
          </a:p>
        </p:txBody>
      </p:sp>
    </p:spTree>
    <p:extLst>
      <p:ext uri="{BB962C8B-B14F-4D97-AF65-F5344CB8AC3E}">
        <p14:creationId xmlns:p14="http://schemas.microsoft.com/office/powerpoint/2010/main" val="280160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‹Nr.›</a:t>
            </a:fld>
            <a:endParaRPr lang="en-US"/>
          </a:p>
        </p:txBody>
      </p:sp>
    </p:spTree>
    <p:extLst>
      <p:ext uri="{BB962C8B-B14F-4D97-AF65-F5344CB8AC3E}">
        <p14:creationId xmlns:p14="http://schemas.microsoft.com/office/powerpoint/2010/main" val="137522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‹Nr.›</a:t>
            </a:fld>
            <a:endParaRPr lang="en-US"/>
          </a:p>
        </p:txBody>
      </p:sp>
    </p:spTree>
    <p:extLst>
      <p:ext uri="{BB962C8B-B14F-4D97-AF65-F5344CB8AC3E}">
        <p14:creationId xmlns:p14="http://schemas.microsoft.com/office/powerpoint/2010/main" val="4175899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pPr/>
              <a:t>‹Nr.›</a:t>
            </a:fld>
            <a:endParaRPr lang="en-US"/>
          </a:p>
        </p:txBody>
      </p:sp>
    </p:spTree>
    <p:extLst>
      <p:ext uri="{BB962C8B-B14F-4D97-AF65-F5344CB8AC3E}">
        <p14:creationId xmlns:p14="http://schemas.microsoft.com/office/powerpoint/2010/main" val="341717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‹Nr.›</a:t>
            </a:fld>
            <a:endParaRPr lang="en-US"/>
          </a:p>
        </p:txBody>
      </p:sp>
    </p:spTree>
    <p:extLst>
      <p:ext uri="{BB962C8B-B14F-4D97-AF65-F5344CB8AC3E}">
        <p14:creationId xmlns:p14="http://schemas.microsoft.com/office/powerpoint/2010/main" val="23748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pPr/>
              <a:t>‹Nr.›</a:t>
            </a:fld>
            <a:endParaRPr lang="en-US"/>
          </a:p>
        </p:txBody>
      </p:sp>
    </p:spTree>
    <p:extLst>
      <p:ext uri="{BB962C8B-B14F-4D97-AF65-F5344CB8AC3E}">
        <p14:creationId xmlns:p14="http://schemas.microsoft.com/office/powerpoint/2010/main" val="3200483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‹Nr.›</a:t>
            </a:fld>
            <a:endParaRPr lang="en-US"/>
          </a:p>
        </p:txBody>
      </p:sp>
    </p:spTree>
    <p:extLst>
      <p:ext uri="{BB962C8B-B14F-4D97-AF65-F5344CB8AC3E}">
        <p14:creationId xmlns:p14="http://schemas.microsoft.com/office/powerpoint/2010/main" val="139764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6A4B53A7-3209-46A6-9454-F38EAC8F11E7}" type="datetimeFigureOut">
              <a:rPr lang="en-US" smtClean="0"/>
              <a:pPr/>
              <a:t>6/27/2024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‹Nr.›</a:t>
            </a:fld>
            <a:endParaRPr lang="en-US"/>
          </a:p>
        </p:txBody>
      </p:sp>
    </p:spTree>
    <p:extLst>
      <p:ext uri="{BB962C8B-B14F-4D97-AF65-F5344CB8AC3E}">
        <p14:creationId xmlns:p14="http://schemas.microsoft.com/office/powerpoint/2010/main" val="2698674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4B53A7-3209-46A6-9454-F38EAC8F11E7}" type="datetimeFigureOut">
              <a:rPr lang="en-US" smtClean="0"/>
              <a:pPr/>
              <a:t>6/27/2024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CE633F-9882-4A5C-83A2-1109D0C73261}" type="slidenum">
              <a:rPr lang="en-US" smtClean="0"/>
              <a:pPr/>
              <a:t>‹Nr.›</a:t>
            </a:fld>
            <a:endParaRPr lang="en-US"/>
          </a:p>
        </p:txBody>
      </p:sp>
    </p:spTree>
    <p:extLst>
      <p:ext uri="{BB962C8B-B14F-4D97-AF65-F5344CB8AC3E}">
        <p14:creationId xmlns:p14="http://schemas.microsoft.com/office/powerpoint/2010/main" val="2694211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arbarastrohschein.de/blog/blog-artikel/wie-sich-kr%C3%A4nkung-und-anerkennung-auf-das-politische-leben-auswirken"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phorismen.de/zitat/72505" TargetMode="Externa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hyperlink" Target="https://www.gesundheit.gv.at/leben/psyche-seele/praevention/kraenkungen-anti-kraenkungs-tipps.html"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Hölzerne Menschengestalt">
            <a:extLst>
              <a:ext uri="{FF2B5EF4-FFF2-40B4-BE49-F238E27FC236}">
                <a16:creationId xmlns:a16="http://schemas.microsoft.com/office/drawing/2014/main" id="{09A293CF-6FF6-BC14-3553-96E82F63C8B9}"/>
              </a:ext>
            </a:extLst>
          </p:cNvPr>
          <p:cNvPicPr>
            <a:picLocks noChangeAspect="1"/>
          </p:cNvPicPr>
          <p:nvPr/>
        </p:nvPicPr>
        <p:blipFill rotWithShape="1">
          <a:blip r:embed="rId2"/>
          <a:srcRect l="2147" r="50117" b="909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el 1">
            <a:extLst>
              <a:ext uri="{FF2B5EF4-FFF2-40B4-BE49-F238E27FC236}">
                <a16:creationId xmlns:a16="http://schemas.microsoft.com/office/drawing/2014/main" id="{6028ADE5-7B45-7BC4-0B21-D5607559ABA4}"/>
              </a:ext>
            </a:extLst>
          </p:cNvPr>
          <p:cNvSpPr>
            <a:spLocks noGrp="1"/>
          </p:cNvSpPr>
          <p:nvPr>
            <p:ph type="ctrTitle"/>
          </p:nvPr>
        </p:nvSpPr>
        <p:spPr>
          <a:xfrm>
            <a:off x="4979149" y="1464940"/>
            <a:ext cx="5394940" cy="990600"/>
          </a:xfrm>
        </p:spPr>
        <p:txBody>
          <a:bodyPr>
            <a:normAutofit/>
          </a:bodyPr>
          <a:lstStyle/>
          <a:p>
            <a:pPr algn="ctr">
              <a:lnSpc>
                <a:spcPct val="90000"/>
              </a:lnSpc>
            </a:pPr>
            <a:r>
              <a:rPr lang="de-DE" sz="3600" dirty="0"/>
              <a:t>„</a:t>
            </a:r>
            <a:r>
              <a:rPr lang="de-DE" sz="3600" dirty="0">
                <a:solidFill>
                  <a:srgbClr val="92D050"/>
                </a:solidFill>
              </a:rPr>
              <a:t>Warum</a:t>
            </a:r>
            <a:r>
              <a:rPr lang="de-DE" sz="3600" dirty="0"/>
              <a:t> ergrimmst du?“</a:t>
            </a:r>
          </a:p>
        </p:txBody>
      </p:sp>
      <p:sp>
        <p:nvSpPr>
          <p:cNvPr id="3" name="Untertitel 2">
            <a:extLst>
              <a:ext uri="{FF2B5EF4-FFF2-40B4-BE49-F238E27FC236}">
                <a16:creationId xmlns:a16="http://schemas.microsoft.com/office/drawing/2014/main" id="{619337E3-AD74-4F39-4D79-84E376E6D0F6}"/>
              </a:ext>
            </a:extLst>
          </p:cNvPr>
          <p:cNvSpPr>
            <a:spLocks noGrp="1"/>
          </p:cNvSpPr>
          <p:nvPr>
            <p:ph type="subTitle" idx="1"/>
          </p:nvPr>
        </p:nvSpPr>
        <p:spPr>
          <a:xfrm>
            <a:off x="4285719" y="3156155"/>
            <a:ext cx="6781799" cy="2796186"/>
          </a:xfrm>
        </p:spPr>
        <p:txBody>
          <a:bodyPr>
            <a:noAutofit/>
          </a:bodyPr>
          <a:lstStyle/>
          <a:p>
            <a:pPr algn="ctr"/>
            <a:r>
              <a:rPr lang="de-DE" sz="3600" dirty="0" err="1">
                <a:solidFill>
                  <a:srgbClr val="92D050"/>
                </a:solidFill>
              </a:rPr>
              <a:t>Kain</a:t>
            </a:r>
            <a:r>
              <a:rPr lang="de-DE" sz="3600" dirty="0">
                <a:solidFill>
                  <a:srgbClr val="92D050"/>
                </a:solidFill>
              </a:rPr>
              <a:t> und Abel</a:t>
            </a:r>
          </a:p>
          <a:p>
            <a:pPr algn="ctr"/>
            <a:endParaRPr lang="de-DE" sz="3600" dirty="0">
              <a:solidFill>
                <a:srgbClr val="92D050"/>
              </a:solidFill>
            </a:endParaRPr>
          </a:p>
          <a:p>
            <a:pPr algn="ctr"/>
            <a:r>
              <a:rPr lang="de-DE" sz="3600" dirty="0">
                <a:solidFill>
                  <a:srgbClr val="92D050"/>
                </a:solidFill>
              </a:rPr>
              <a:t>Wie gehen wir mit </a:t>
            </a:r>
          </a:p>
          <a:p>
            <a:pPr algn="ctr"/>
            <a:r>
              <a:rPr lang="de-DE" sz="3600" dirty="0">
                <a:solidFill>
                  <a:srgbClr val="92D050"/>
                </a:solidFill>
              </a:rPr>
              <a:t>Kränkungen um?  </a:t>
            </a:r>
            <a:endParaRPr lang="de-DE" sz="1200" dirty="0">
              <a:solidFill>
                <a:srgbClr val="92D050"/>
              </a:solidFill>
            </a:endParaRPr>
          </a:p>
          <a:p>
            <a:pPr algn="ctr"/>
            <a:endParaRPr lang="de-DE" sz="3600" dirty="0">
              <a:solidFill>
                <a:srgbClr val="92D050"/>
              </a:solidFill>
            </a:endParaRPr>
          </a:p>
          <a:p>
            <a:pPr algn="ctr"/>
            <a:endParaRPr lang="de-DE" sz="3600" dirty="0">
              <a:solidFill>
                <a:srgbClr val="92D050"/>
              </a:solidFill>
            </a:endParaRPr>
          </a:p>
          <a:p>
            <a:pPr algn="ctr"/>
            <a:endParaRPr lang="de-DE" sz="3600" dirty="0">
              <a:solidFill>
                <a:srgbClr val="92D050"/>
              </a:solidFill>
            </a:endParaRPr>
          </a:p>
        </p:txBody>
      </p:sp>
    </p:spTree>
    <p:extLst>
      <p:ext uri="{BB962C8B-B14F-4D97-AF65-F5344CB8AC3E}">
        <p14:creationId xmlns:p14="http://schemas.microsoft.com/office/powerpoint/2010/main" val="188113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25B4774-BFBC-5CEB-5421-EE2A3A0A34D3}"/>
              </a:ext>
            </a:extLst>
          </p:cNvPr>
          <p:cNvSpPr txBox="1"/>
          <p:nvPr/>
        </p:nvSpPr>
        <p:spPr>
          <a:xfrm>
            <a:off x="744718" y="558769"/>
            <a:ext cx="10039546" cy="5053499"/>
          </a:xfrm>
          <a:prstGeom prst="rect">
            <a:avLst/>
          </a:prstGeom>
          <a:noFill/>
        </p:spPr>
        <p:txBody>
          <a:bodyPr wrap="square">
            <a:spAutoFit/>
          </a:bodyPr>
          <a:lstStyle/>
          <a:p>
            <a:pPr>
              <a:lnSpc>
                <a:spcPct val="107000"/>
              </a:lnSpc>
              <a:spcAft>
                <a:spcPts val="800"/>
              </a:spcAft>
            </a:pPr>
            <a:r>
              <a:rPr lang="de-DE" sz="2400" b="1" kern="100" dirty="0">
                <a:solidFill>
                  <a:srgbClr val="92D050"/>
                </a:solidFill>
                <a:effectLst/>
                <a:latin typeface="+mj-lt"/>
                <a:ea typeface="Aptos" panose="020B0004020202020204" pitchFamily="34" charset="0"/>
                <a:cs typeface="Times New Roman" panose="02020603050405020304" pitchFamily="18" charset="0"/>
              </a:rPr>
              <a:t>M2.7  </a:t>
            </a:r>
            <a:r>
              <a:rPr lang="de-DE" sz="2400" b="1" dirty="0">
                <a:solidFill>
                  <a:srgbClr val="92D050"/>
                </a:solidFill>
                <a:effectLst/>
                <a:latin typeface="+mj-lt"/>
                <a:ea typeface="Aptos" panose="020B0004020202020204" pitchFamily="34" charset="0"/>
              </a:rPr>
              <a:t>Barbara Strohschein: „Kränkung und Anerkennung"</a:t>
            </a:r>
            <a:endParaRPr lang="de-DE" sz="2400" b="1" kern="100" dirty="0">
              <a:solidFill>
                <a:srgbClr val="92D050"/>
              </a:solidFill>
              <a:effectLst/>
              <a:latin typeface="+mj-lt"/>
              <a:ea typeface="Aptos" panose="020B0004020202020204" pitchFamily="34" charset="0"/>
              <a:cs typeface="Times New Roman" panose="02020603050405020304" pitchFamily="18" charset="0"/>
            </a:endParaRPr>
          </a:p>
          <a:p>
            <a:pPr>
              <a:lnSpc>
                <a:spcPct val="107000"/>
              </a:lnSpc>
              <a:spcAft>
                <a:spcPts val="800"/>
              </a:spcAft>
            </a:pPr>
            <a:r>
              <a:rPr lang="de-DE" sz="1800" kern="100" dirty="0">
                <a:effectLst/>
                <a:latin typeface="+mj-lt"/>
                <a:ea typeface="Aptos" panose="020B0004020202020204" pitchFamily="34" charset="0"/>
                <a:cs typeface="Times New Roman" panose="02020603050405020304" pitchFamily="18" charset="0"/>
              </a:rPr>
              <a:t> </a:t>
            </a:r>
          </a:p>
          <a:p>
            <a:pPr>
              <a:lnSpc>
                <a:spcPct val="107000"/>
              </a:lnSpc>
              <a:spcAft>
                <a:spcPts val="800"/>
              </a:spcAft>
            </a:pPr>
            <a:r>
              <a:rPr lang="de-DE" sz="1600" kern="100" dirty="0">
                <a:effectLst/>
                <a:latin typeface="+mj-lt"/>
                <a:ea typeface="Aptos" panose="020B0004020202020204" pitchFamily="34" charset="0"/>
                <a:cs typeface="Times New Roman" panose="02020603050405020304" pitchFamily="18" charset="0"/>
              </a:rPr>
              <a:t>Die Philosophin und Beraterin Dr. Barbara Strohschein stellt im Blog auf ihrer Website die Frage, wie sich Kränkungen und Anerkennung auf das politische Leben auswirken. Sie stellt die These auf, dass psychologische und soziologische Erklärungen sowie ökonomische und sicherheitspolitische Erklärungen allein nicht ausreichen, um zu erklären und verstehen, wie durch Kränkunken politische Konflikte entstehen. </a:t>
            </a:r>
          </a:p>
          <a:p>
            <a:pPr>
              <a:lnSpc>
                <a:spcPct val="107000"/>
              </a:lnSpc>
              <a:spcAft>
                <a:spcPts val="800"/>
              </a:spcAft>
            </a:pPr>
            <a:r>
              <a:rPr lang="de-DE" sz="1600" kern="100" dirty="0">
                <a:effectLst/>
                <a:latin typeface="+mj-lt"/>
                <a:ea typeface="Aptos" panose="020B0004020202020204" pitchFamily="34" charset="0"/>
                <a:cs typeface="Times New Roman" panose="02020603050405020304" pitchFamily="18" charset="0"/>
              </a:rPr>
              <a:t>Ihrer Meinung nach lautet die zentrale Frage. „Wer kämpft aus welchem Grund und Kränkungsanlass, </a:t>
            </a:r>
            <a:br>
              <a:rPr lang="de-DE" sz="1600" kern="100" dirty="0">
                <a:effectLst/>
                <a:latin typeface="+mj-lt"/>
                <a:ea typeface="Aptos" panose="020B0004020202020204" pitchFamily="34" charset="0"/>
                <a:cs typeface="Times New Roman" panose="02020603050405020304" pitchFamily="18" charset="0"/>
              </a:rPr>
            </a:br>
            <a:r>
              <a:rPr lang="de-DE" sz="1600" kern="100" dirty="0">
                <a:effectLst/>
                <a:latin typeface="+mj-lt"/>
                <a:ea typeface="Aptos" panose="020B0004020202020204" pitchFamily="34" charset="0"/>
                <a:cs typeface="Times New Roman" panose="02020603050405020304" pitchFamily="18" charset="0"/>
              </a:rPr>
              <a:t>um welche Anerkennung und mit welchen Folgen?“</a:t>
            </a:r>
          </a:p>
          <a:p>
            <a:pPr>
              <a:lnSpc>
                <a:spcPct val="107000"/>
              </a:lnSpc>
              <a:spcAft>
                <a:spcPts val="800"/>
              </a:spcAft>
            </a:pPr>
            <a:r>
              <a:rPr lang="de-DE" sz="1600" kern="100" dirty="0">
                <a:effectLst/>
                <a:latin typeface="+mj-lt"/>
                <a:ea typeface="Aptos" panose="020B0004020202020204" pitchFamily="34" charset="0"/>
                <a:cs typeface="Times New Roman" panose="02020603050405020304" pitchFamily="18" charset="0"/>
              </a:rPr>
              <a:t>Sie schlägt vor, eine „Kultur der politischen Anerkennung“ zu entwickeln, damit meint sie auch die „Entwicklung von Strategien, um politische Konflikte besser lösen zu können. Dazu gehören ein interdisziplinärer, interkultureller und internationaler Ansatz und kreative Konzepte, um neue politische Handlungsräume zu öffnen.“ </a:t>
            </a:r>
          </a:p>
          <a:p>
            <a:pPr>
              <a:lnSpc>
                <a:spcPct val="107000"/>
              </a:lnSpc>
              <a:spcAft>
                <a:spcPts val="800"/>
              </a:spcAft>
            </a:pPr>
            <a:r>
              <a:rPr lang="de-DE" sz="1600" kern="100" dirty="0">
                <a:effectLst/>
                <a:latin typeface="+mj-lt"/>
                <a:ea typeface="Aptos" panose="020B0004020202020204" pitchFamily="34" charset="0"/>
                <a:cs typeface="Times New Roman" panose="02020603050405020304" pitchFamily="18" charset="0"/>
              </a:rPr>
              <a:t> </a:t>
            </a:r>
          </a:p>
          <a:p>
            <a:r>
              <a:rPr lang="de-DE" sz="1600" i="1" u="sng" dirty="0">
                <a:solidFill>
                  <a:srgbClr val="467886"/>
                </a:solidFill>
                <a:effectLst/>
                <a:latin typeface="+mj-lt"/>
                <a:ea typeface="Aptos" panose="020B0004020202020204" pitchFamily="34" charset="0"/>
                <a:cs typeface="Times New Roman" panose="02020603050405020304" pitchFamily="18" charset="0"/>
                <a:hlinkClick r:id="rId2"/>
              </a:rPr>
              <a:t>www.barbarastrohschein.de/blog/blog-artikel/wie-sich-kr%C3%A4nkung-und-anerkennung-auf-das-politische-leben-auswirken</a:t>
            </a:r>
            <a:endParaRPr lang="de-DE" sz="1600" i="1" u="sng" dirty="0">
              <a:latin typeface="+mj-lt"/>
            </a:endParaRPr>
          </a:p>
        </p:txBody>
      </p:sp>
    </p:spTree>
    <p:extLst>
      <p:ext uri="{BB962C8B-B14F-4D97-AF65-F5344CB8AC3E}">
        <p14:creationId xmlns:p14="http://schemas.microsoft.com/office/powerpoint/2010/main" val="238654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83E7A-EE3C-0BAF-FF41-720524DD9F8D}"/>
              </a:ext>
            </a:extLst>
          </p:cNvPr>
          <p:cNvSpPr>
            <a:spLocks noGrp="1"/>
          </p:cNvSpPr>
          <p:nvPr>
            <p:ph type="title"/>
          </p:nvPr>
        </p:nvSpPr>
        <p:spPr>
          <a:xfrm>
            <a:off x="904974" y="609600"/>
            <a:ext cx="9549352" cy="691299"/>
          </a:xfrm>
        </p:spPr>
        <p:txBody>
          <a:bodyPr>
            <a:normAutofit fontScale="90000"/>
          </a:bodyPr>
          <a:lstStyle/>
          <a:p>
            <a:r>
              <a:rPr lang="de-DE" sz="2000" b="1" i="1" kern="100" dirty="0">
                <a:effectLst/>
                <a:ea typeface="Aptos" panose="020B0004020202020204" pitchFamily="34" charset="0"/>
                <a:cs typeface="Times New Roman" panose="02020603050405020304" pitchFamily="18" charset="0"/>
              </a:rPr>
              <a:t>M2.8 (Wie) Wirken sich Kränkungen und Anerkennung auf das politische Leben aus?</a:t>
            </a:r>
            <a:br>
              <a:rPr lang="de-DE" sz="2000" b="1" i="1" kern="100" dirty="0">
                <a:effectLst/>
                <a:ea typeface="Aptos" panose="020B0004020202020204" pitchFamily="34" charset="0"/>
                <a:cs typeface="Times New Roman" panose="02020603050405020304" pitchFamily="18" charset="0"/>
              </a:rPr>
            </a:br>
            <a:endParaRPr lang="de-DE" sz="2000" dirty="0"/>
          </a:p>
        </p:txBody>
      </p:sp>
      <p:sp>
        <p:nvSpPr>
          <p:cNvPr id="3" name="Inhaltsplatzhalter 2">
            <a:extLst>
              <a:ext uri="{FF2B5EF4-FFF2-40B4-BE49-F238E27FC236}">
                <a16:creationId xmlns:a16="http://schemas.microsoft.com/office/drawing/2014/main" id="{A9211FD5-105E-9AE1-56CB-9BE66F985062}"/>
              </a:ext>
            </a:extLst>
          </p:cNvPr>
          <p:cNvSpPr>
            <a:spLocks noGrp="1"/>
          </p:cNvSpPr>
          <p:nvPr>
            <p:ph idx="1"/>
          </p:nvPr>
        </p:nvSpPr>
        <p:spPr>
          <a:xfrm>
            <a:off x="1527141" y="1300899"/>
            <a:ext cx="9954706" cy="4740463"/>
          </a:xfrm>
        </p:spPr>
        <p:txBody>
          <a:bodyPr/>
          <a:lstStyle/>
          <a:p>
            <a:endParaRPr lang="de-DE" sz="1600" i="1" kern="100" dirty="0">
              <a:effectLst/>
              <a:ea typeface="Aptos" panose="020B0004020202020204" pitchFamily="34" charset="0"/>
              <a:cs typeface="Times New Roman" panose="02020603050405020304" pitchFamily="18" charset="0"/>
            </a:endParaRPr>
          </a:p>
          <a:p>
            <a:r>
              <a:rPr lang="de-DE" sz="1600" i="1" kern="100" dirty="0">
                <a:effectLst/>
                <a:ea typeface="Aptos" panose="020B0004020202020204" pitchFamily="34" charset="0"/>
                <a:cs typeface="Times New Roman" panose="02020603050405020304" pitchFamily="18" charset="0"/>
              </a:rPr>
              <a:t>Welche Aufgaben hat nach Meinung der Psychologin Anne Otto ein gekränkter Mensch?</a:t>
            </a:r>
          </a:p>
          <a:p>
            <a:r>
              <a:rPr lang="de-DE" sz="1600" i="1" kern="100" dirty="0">
                <a:effectLst/>
                <a:ea typeface="Aptos" panose="020B0004020202020204" pitchFamily="34" charset="0"/>
                <a:cs typeface="Times New Roman" panose="02020603050405020304" pitchFamily="18" charset="0"/>
              </a:rPr>
              <a:t>Welche Aufgaben haben die Gesellschaft und die Politiker?</a:t>
            </a:r>
          </a:p>
          <a:p>
            <a:r>
              <a:rPr lang="de-DE" sz="1600" i="1" kern="100" dirty="0">
                <a:effectLst/>
                <a:ea typeface="Aptos" panose="020B0004020202020204" pitchFamily="34" charset="0"/>
                <a:cs typeface="Times New Roman" panose="02020603050405020304" pitchFamily="18" charset="0"/>
              </a:rPr>
              <a:t>Stimmen Sie der Philosophin Barbara Strohschein zu, warum? </a:t>
            </a:r>
            <a:br>
              <a:rPr lang="de-DE" sz="1600" i="1" kern="100" dirty="0">
                <a:effectLst/>
                <a:ea typeface="Aptos" panose="020B0004020202020204" pitchFamily="34" charset="0"/>
                <a:cs typeface="Times New Roman" panose="02020603050405020304" pitchFamily="18" charset="0"/>
              </a:rPr>
            </a:br>
            <a:r>
              <a:rPr lang="de-DE" sz="1600" i="1" kern="100" dirty="0">
                <a:effectLst/>
                <a:ea typeface="Aptos" panose="020B0004020202020204" pitchFamily="34" charset="0"/>
                <a:cs typeface="Times New Roman" panose="02020603050405020304" pitchFamily="18" charset="0"/>
              </a:rPr>
              <a:t>Widersprechen Sie ihr, warum?</a:t>
            </a:r>
          </a:p>
          <a:p>
            <a:r>
              <a:rPr lang="de-DE" sz="1600" i="1" kern="100" dirty="0">
                <a:ea typeface="Aptos" panose="020B0004020202020204" pitchFamily="34" charset="0"/>
                <a:cs typeface="Times New Roman" panose="02020603050405020304" pitchFamily="18" charset="0"/>
              </a:rPr>
              <a:t>Wie stellen Sie sich eine „Kultur der Anerkennung“ vor?</a:t>
            </a:r>
            <a:br>
              <a:rPr lang="de-DE" sz="1600" i="1" kern="100" dirty="0">
                <a:ea typeface="Aptos" panose="020B0004020202020204" pitchFamily="34" charset="0"/>
                <a:cs typeface="Times New Roman" panose="02020603050405020304" pitchFamily="18" charset="0"/>
              </a:rPr>
            </a:br>
            <a:r>
              <a:rPr lang="de-DE" sz="1600" i="1" kern="100" dirty="0">
                <a:ea typeface="Aptos" panose="020B0004020202020204" pitchFamily="34" charset="0"/>
                <a:cs typeface="Times New Roman" panose="02020603050405020304" pitchFamily="18" charset="0"/>
              </a:rPr>
              <a:t>In Ihrem Betrieb? In der Schule? In der Familie? In der Gesellschaft?</a:t>
            </a:r>
          </a:p>
          <a:p>
            <a:r>
              <a:rPr lang="de-DE" sz="1600" i="1" kern="100" dirty="0">
                <a:ea typeface="Aptos" panose="020B0004020202020204" pitchFamily="34" charset="0"/>
                <a:cs typeface="Times New Roman" panose="02020603050405020304" pitchFamily="18" charset="0"/>
              </a:rPr>
              <a:t>Präsentieren Sie Ihre Ergebnisse.</a:t>
            </a:r>
          </a:p>
          <a:p>
            <a:endParaRPr lang="de-DE" sz="1800" i="1" kern="100" dirty="0">
              <a:ea typeface="Aptos" panose="020B0004020202020204" pitchFamily="34" charset="0"/>
              <a:cs typeface="Times New Roman" panose="02020603050405020304" pitchFamily="18" charset="0"/>
            </a:endParaRPr>
          </a:p>
          <a:p>
            <a:endParaRPr lang="de-DE" dirty="0"/>
          </a:p>
        </p:txBody>
      </p:sp>
      <p:pic>
        <p:nvPicPr>
          <p:cNvPr id="11" name="Grafik 10" descr="Im Kreis aufeinandergelegte Hände in der Mitte">
            <a:extLst>
              <a:ext uri="{FF2B5EF4-FFF2-40B4-BE49-F238E27FC236}">
                <a16:creationId xmlns:a16="http://schemas.microsoft.com/office/drawing/2014/main" id="{D52A115E-5F7C-230C-9523-06CAA7B59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376" y="4314585"/>
            <a:ext cx="3068022" cy="1831691"/>
          </a:xfrm>
          <a:prstGeom prst="rect">
            <a:avLst/>
          </a:prstGeom>
        </p:spPr>
      </p:pic>
    </p:spTree>
    <p:extLst>
      <p:ext uri="{BB962C8B-B14F-4D97-AF65-F5344CB8AC3E}">
        <p14:creationId xmlns:p14="http://schemas.microsoft.com/office/powerpoint/2010/main" val="190552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B925A-9829-3307-4005-F1F79127574C}"/>
              </a:ext>
            </a:extLst>
          </p:cNvPr>
          <p:cNvSpPr>
            <a:spLocks noGrp="1"/>
          </p:cNvSpPr>
          <p:nvPr>
            <p:ph type="title"/>
          </p:nvPr>
        </p:nvSpPr>
        <p:spPr>
          <a:xfrm>
            <a:off x="867265" y="609600"/>
            <a:ext cx="10350631" cy="710153"/>
          </a:xfrm>
        </p:spPr>
        <p:txBody>
          <a:bodyPr>
            <a:normAutofit/>
          </a:bodyPr>
          <a:lstStyle/>
          <a:p>
            <a:r>
              <a:rPr lang="de-DE" sz="3000" dirty="0"/>
              <a:t>M2.9 Hartmut Rosa: „Wir brauchen ein hörendes Herz“</a:t>
            </a:r>
          </a:p>
        </p:txBody>
      </p:sp>
      <p:sp>
        <p:nvSpPr>
          <p:cNvPr id="3" name="Inhaltsplatzhalter 2">
            <a:extLst>
              <a:ext uri="{FF2B5EF4-FFF2-40B4-BE49-F238E27FC236}">
                <a16:creationId xmlns:a16="http://schemas.microsoft.com/office/drawing/2014/main" id="{3C5561DE-62D7-B3BF-31D9-1782CAE175F4}"/>
              </a:ext>
            </a:extLst>
          </p:cNvPr>
          <p:cNvSpPr>
            <a:spLocks noGrp="1"/>
          </p:cNvSpPr>
          <p:nvPr>
            <p:ph idx="1"/>
          </p:nvPr>
        </p:nvSpPr>
        <p:spPr>
          <a:xfrm>
            <a:off x="867266" y="1830651"/>
            <a:ext cx="9492792" cy="4087811"/>
          </a:xfrm>
        </p:spPr>
        <p:txBody>
          <a:bodyPr>
            <a:normAutofit fontScale="92500" lnSpcReduction="20000"/>
          </a:bodyPr>
          <a:lstStyle/>
          <a:p>
            <a:pPr marL="0" indent="0">
              <a:lnSpc>
                <a:spcPct val="107000"/>
              </a:lnSpc>
              <a:spcAft>
                <a:spcPts val="800"/>
              </a:spcAft>
              <a:buNone/>
            </a:pPr>
            <a:r>
              <a:rPr lang="de-DE" sz="1800" dirty="0">
                <a:solidFill>
                  <a:schemeClr val="tx1"/>
                </a:solidFill>
                <a:effectLst/>
                <a:ea typeface="Calibri" panose="020F0502020204030204" pitchFamily="34" charset="0"/>
                <a:cs typeface="Times New Roman" panose="02020603050405020304" pitchFamily="18" charset="0"/>
              </a:rPr>
              <a:t>In seinem Buch „Demokratie braucht Religion“ macht Hartmut Rosa deutlich, dass Demokratie im Aggressionsmodus nicht funktioniert. Er erinnert daran, dass die Bibel uns von der Bitte erzählt, die Salomon in seiner Rolle als König an Gott gerichtet hat: „Verleih mir ein hörendes Herz!“ (1. Könige 3,9). </a:t>
            </a:r>
          </a:p>
          <a:p>
            <a:pPr marL="0" indent="0">
              <a:lnSpc>
                <a:spcPct val="107000"/>
              </a:lnSpc>
              <a:spcAft>
                <a:spcPts val="800"/>
              </a:spcAft>
              <a:buNone/>
            </a:pPr>
            <a:r>
              <a:rPr lang="de-DE" sz="1800" dirty="0">
                <a:solidFill>
                  <a:schemeClr val="tx1"/>
                </a:solidFill>
                <a:effectLst/>
                <a:ea typeface="Calibri" panose="020F0502020204030204" pitchFamily="34" charset="0"/>
                <a:cs typeface="Times New Roman" panose="02020603050405020304" pitchFamily="18" charset="0"/>
              </a:rPr>
              <a:t>Diese Bitte aktualisiert H. Rosa und bezieht sie auf die heutige politische und gesellschaftliche Situation. Er verweist auf die Vorstellung, die er schon seit langem vertritt, dass Demokratie nur funktionieren kann, wenn jeder Mensch eine Stimme hat, die hörbar gemacht wird.</a:t>
            </a:r>
          </a:p>
          <a:p>
            <a:pPr marL="0" indent="0">
              <a:lnSpc>
                <a:spcPct val="107000"/>
              </a:lnSpc>
              <a:spcAft>
                <a:spcPts val="800"/>
              </a:spcAft>
              <a:buNone/>
            </a:pPr>
            <a:r>
              <a:rPr lang="de-DE" sz="1800" dirty="0">
                <a:solidFill>
                  <a:schemeClr val="tx1"/>
                </a:solidFill>
                <a:effectLst/>
                <a:ea typeface="Calibri" panose="020F0502020204030204" pitchFamily="34" charset="0"/>
                <a:cs typeface="Times New Roman" panose="02020603050405020304" pitchFamily="18" charset="0"/>
              </a:rPr>
              <a:t>In der gegenwärtigen Lage wird ihm jedoch immer bewusster, dass zu einer hörbaren Stimme auch Ohren eines Gegenübers gehören: „Es reicht nicht, dass ich eine Stimme habe, die gehört wird, ich brauche auch Ohren, die die anderen Stimmen hören.“ (S. 53)</a:t>
            </a:r>
          </a:p>
          <a:p>
            <a:pPr marL="0" indent="0">
              <a:lnSpc>
                <a:spcPct val="107000"/>
              </a:lnSpc>
              <a:spcAft>
                <a:spcPts val="800"/>
              </a:spcAft>
              <a:buNone/>
            </a:pPr>
            <a:r>
              <a:rPr lang="de-DE" sz="1800" dirty="0">
                <a:solidFill>
                  <a:schemeClr val="tx1"/>
                </a:solidFill>
                <a:effectLst/>
                <a:ea typeface="Calibri" panose="020F0502020204030204" pitchFamily="34" charset="0"/>
                <a:cs typeface="Times New Roman" panose="02020603050405020304" pitchFamily="18" charset="0"/>
              </a:rPr>
              <a:t>In diesem Zusammenhang greift er auf die Bitte des Königs Salomo zurück und deutet den Wunsch nach einem hörenden Herzen als eine innere Haltung, die das Gegenüber hören und ihm auch antworten </a:t>
            </a:r>
            <a:r>
              <a:rPr lang="de-DE" sz="1800" i="1" dirty="0">
                <a:solidFill>
                  <a:schemeClr val="tx1"/>
                </a:solidFill>
                <a:effectLst/>
                <a:ea typeface="Calibri" panose="020F0502020204030204" pitchFamily="34" charset="0"/>
                <a:cs typeface="Times New Roman" panose="02020603050405020304" pitchFamily="18" charset="0"/>
              </a:rPr>
              <a:t>will</a:t>
            </a:r>
            <a:r>
              <a:rPr lang="de-DE" sz="1800" dirty="0">
                <a:solidFill>
                  <a:schemeClr val="tx1"/>
                </a:solidFill>
                <a:effectLst/>
                <a:ea typeface="Calibri" panose="020F0502020204030204" pitchFamily="34" charset="0"/>
                <a:cs typeface="Times New Roman" panose="02020603050405020304" pitchFamily="18" charset="0"/>
              </a:rPr>
              <a:t>. Allerdings fällt ein solches hörendes Herz nicht vom Himmel (S. 55).</a:t>
            </a:r>
          </a:p>
          <a:p>
            <a:endParaRPr lang="de-DE" dirty="0">
              <a:solidFill>
                <a:schemeClr val="tx1"/>
              </a:solidFill>
              <a:ea typeface="Calibri" panose="020F0502020204030204" pitchFamily="34" charset="0"/>
              <a:cs typeface="Times New Roman" panose="02020603050405020304" pitchFamily="18" charset="0"/>
            </a:endParaRP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324972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1"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2" name="Isosceles Triangle 31">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3"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4"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5"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6" name="Isosceles Triangle 35">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7" name="Isosceles Triangle 36">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2" name="Titel 1">
            <a:extLst>
              <a:ext uri="{FF2B5EF4-FFF2-40B4-BE49-F238E27FC236}">
                <a16:creationId xmlns:a16="http://schemas.microsoft.com/office/drawing/2014/main" id="{2DE91D89-9158-A733-2AB8-99E2E6830FB3}"/>
              </a:ext>
            </a:extLst>
          </p:cNvPr>
          <p:cNvSpPr>
            <a:spLocks noGrp="1"/>
          </p:cNvSpPr>
          <p:nvPr>
            <p:ph type="title"/>
          </p:nvPr>
        </p:nvSpPr>
        <p:spPr>
          <a:xfrm>
            <a:off x="745886" y="2833077"/>
            <a:ext cx="5925848" cy="3280613"/>
          </a:xfrm>
        </p:spPr>
        <p:txBody>
          <a:bodyPr vert="horz" lIns="91440" tIns="45720" rIns="91440" bIns="45720" rtlCol="0" anchor="b">
            <a:normAutofit fontScale="90000"/>
          </a:bodyPr>
          <a:lstStyle/>
          <a:p>
            <a:pPr>
              <a:lnSpc>
                <a:spcPct val="150000"/>
              </a:lnSpc>
            </a:pPr>
            <a:r>
              <a:rPr lang="en-US" sz="3100" kern="1200" dirty="0">
                <a:solidFill>
                  <a:schemeClr val="accent1"/>
                </a:solidFill>
                <a:latin typeface="+mj-lt"/>
                <a:ea typeface="+mj-ea"/>
                <a:cs typeface="+mj-cs"/>
              </a:rPr>
              <a:t>„Wir brauchen ein hörendes Herz“</a:t>
            </a:r>
            <a:br>
              <a:rPr lang="en-US" sz="3100" kern="1200" dirty="0">
                <a:solidFill>
                  <a:schemeClr val="accent1"/>
                </a:solidFill>
                <a:latin typeface="+mj-lt"/>
                <a:ea typeface="+mj-ea"/>
                <a:cs typeface="+mj-cs"/>
              </a:rPr>
            </a:br>
            <a:br>
              <a:rPr lang="en-US" sz="2400" kern="1200" dirty="0">
                <a:solidFill>
                  <a:schemeClr val="accent1"/>
                </a:solidFill>
                <a:latin typeface="+mj-lt"/>
                <a:ea typeface="+mj-ea"/>
                <a:cs typeface="+mj-cs"/>
              </a:rPr>
            </a:br>
            <a:br>
              <a:rPr lang="en-US" sz="2400" kern="1200" dirty="0">
                <a:solidFill>
                  <a:schemeClr val="accent1"/>
                </a:solidFill>
                <a:latin typeface="+mj-lt"/>
                <a:ea typeface="+mj-ea"/>
                <a:cs typeface="+mj-cs"/>
              </a:rPr>
            </a:br>
            <a:br>
              <a:rPr lang="en-US" sz="2400" i="1" kern="1200" dirty="0">
                <a:solidFill>
                  <a:schemeClr val="accent1"/>
                </a:solidFill>
                <a:latin typeface="+mj-lt"/>
                <a:ea typeface="+mj-ea"/>
                <a:cs typeface="+mj-cs"/>
              </a:rPr>
            </a:br>
            <a:r>
              <a:rPr lang="en-US" sz="2000" i="1" kern="1200" dirty="0">
                <a:solidFill>
                  <a:schemeClr val="tx1"/>
                </a:solidFill>
                <a:latin typeface="+mn-lt"/>
                <a:ea typeface="+mj-ea"/>
                <a:cs typeface="+mj-cs"/>
              </a:rPr>
              <a:t>Gestalten Sie ein Rollenspiel, in dem Menschen miteinander sprechen, die </a:t>
            </a:r>
            <a:r>
              <a:rPr lang="en-US" sz="2000" i="1" kern="1200" dirty="0" err="1">
                <a:solidFill>
                  <a:schemeClr val="tx1"/>
                </a:solidFill>
                <a:latin typeface="+mn-lt"/>
                <a:ea typeface="+mj-ea"/>
                <a:cs typeface="+mj-cs"/>
              </a:rPr>
              <a:t>ein</a:t>
            </a:r>
            <a:r>
              <a:rPr lang="en-US" sz="2000" i="1" kern="1200" dirty="0">
                <a:solidFill>
                  <a:schemeClr val="tx1"/>
                </a:solidFill>
                <a:latin typeface="+mn-lt"/>
                <a:ea typeface="+mj-ea"/>
                <a:cs typeface="+mj-cs"/>
              </a:rPr>
              <a:t> “</a:t>
            </a:r>
            <a:r>
              <a:rPr lang="en-US" sz="2000" i="1" kern="1200" dirty="0" err="1">
                <a:solidFill>
                  <a:schemeClr val="tx1"/>
                </a:solidFill>
                <a:latin typeface="+mn-lt"/>
                <a:ea typeface="+mj-ea"/>
                <a:cs typeface="+mj-cs"/>
              </a:rPr>
              <a:t>hörendes</a:t>
            </a:r>
            <a:r>
              <a:rPr lang="en-US" sz="2000" i="1" kern="1200" dirty="0">
                <a:solidFill>
                  <a:schemeClr val="tx1"/>
                </a:solidFill>
                <a:latin typeface="+mn-lt"/>
                <a:ea typeface="+mj-ea"/>
                <a:cs typeface="+mj-cs"/>
              </a:rPr>
              <a:t> Herz” haben</a:t>
            </a:r>
            <a:r>
              <a:rPr lang="en-US" sz="2000" i="1" kern="1200" dirty="0">
                <a:solidFill>
                  <a:schemeClr val="tx1"/>
                </a:solidFill>
                <a:latin typeface="+mj-lt"/>
                <a:ea typeface="+mj-ea"/>
                <a:cs typeface="+mj-cs"/>
              </a:rPr>
              <a:t>.</a:t>
            </a:r>
            <a:br>
              <a:rPr lang="en-US" sz="2000" i="1" kern="1200" dirty="0">
                <a:solidFill>
                  <a:schemeClr val="tx1"/>
                </a:solidFill>
                <a:latin typeface="+mj-lt"/>
                <a:ea typeface="+mj-ea"/>
                <a:cs typeface="+mj-cs"/>
              </a:rPr>
            </a:br>
            <a:br>
              <a:rPr lang="en-US" sz="2400" kern="1200" dirty="0">
                <a:solidFill>
                  <a:schemeClr val="accent1"/>
                </a:solidFill>
                <a:latin typeface="+mj-lt"/>
                <a:ea typeface="+mj-ea"/>
                <a:cs typeface="+mj-cs"/>
              </a:rPr>
            </a:br>
            <a:br>
              <a:rPr lang="en-US" sz="1800" kern="1200" dirty="0">
                <a:solidFill>
                  <a:schemeClr val="accent1"/>
                </a:solidFill>
                <a:latin typeface="+mj-lt"/>
                <a:ea typeface="+mj-ea"/>
                <a:cs typeface="+mj-cs"/>
              </a:rPr>
            </a:br>
            <a:br>
              <a:rPr lang="en-US" sz="1800" kern="1200" dirty="0">
                <a:solidFill>
                  <a:schemeClr val="accent1"/>
                </a:solidFill>
                <a:latin typeface="+mj-lt"/>
                <a:ea typeface="+mj-ea"/>
                <a:cs typeface="+mj-cs"/>
              </a:rPr>
            </a:br>
            <a:endParaRPr lang="en-US" sz="1800" kern="1200" dirty="0">
              <a:solidFill>
                <a:schemeClr val="accent1"/>
              </a:solidFill>
              <a:latin typeface="+mj-lt"/>
              <a:ea typeface="+mj-ea"/>
              <a:cs typeface="+mj-cs"/>
            </a:endParaRPr>
          </a:p>
        </p:txBody>
      </p:sp>
      <p:pic>
        <p:nvPicPr>
          <p:cNvPr id="5" name="Inhaltsplatzhalter 4" descr="Marke Herz Silhouette">
            <a:extLst>
              <a:ext uri="{FF2B5EF4-FFF2-40B4-BE49-F238E27FC236}">
                <a16:creationId xmlns:a16="http://schemas.microsoft.com/office/drawing/2014/main" id="{9A2A4370-E1D2-ED72-15EF-F2BDC562EAA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0406" y="2125947"/>
            <a:ext cx="3280613" cy="3280613"/>
          </a:xfrm>
          <a:prstGeom prst="rect">
            <a:avLst/>
          </a:prstGeom>
        </p:spPr>
      </p:pic>
    </p:spTree>
    <p:extLst>
      <p:ext uri="{BB962C8B-B14F-4D97-AF65-F5344CB8AC3E}">
        <p14:creationId xmlns:p14="http://schemas.microsoft.com/office/powerpoint/2010/main" val="161370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60D85-942B-49EA-1698-E9A076EFDC10}"/>
              </a:ext>
            </a:extLst>
          </p:cNvPr>
          <p:cNvSpPr>
            <a:spLocks noGrp="1"/>
          </p:cNvSpPr>
          <p:nvPr>
            <p:ph type="title"/>
          </p:nvPr>
        </p:nvSpPr>
        <p:spPr>
          <a:xfrm>
            <a:off x="1593130" y="713295"/>
            <a:ext cx="9379669" cy="1320800"/>
          </a:xfrm>
        </p:spPr>
        <p:txBody>
          <a:bodyPr>
            <a:normAutofit fontScale="90000"/>
          </a:bodyPr>
          <a:lstStyle/>
          <a:p>
            <a:pPr algn="ctr"/>
            <a:r>
              <a:rPr lang="en-US" sz="3600" b="1" dirty="0">
                <a:solidFill>
                  <a:srgbClr val="92D050"/>
                </a:solidFill>
                <a:effectLst/>
              </a:rPr>
              <a:t>M3.1 „Lass </a:t>
            </a:r>
            <a:r>
              <a:rPr lang="en-US" sz="3600" b="1" dirty="0" err="1">
                <a:solidFill>
                  <a:srgbClr val="92D050"/>
                </a:solidFill>
                <a:effectLst/>
              </a:rPr>
              <a:t>uns</a:t>
            </a:r>
            <a:r>
              <a:rPr lang="en-US" sz="3600" b="1" dirty="0">
                <a:solidFill>
                  <a:srgbClr val="92D050"/>
                </a:solidFill>
                <a:effectLst/>
              </a:rPr>
              <a:t> </a:t>
            </a:r>
            <a:r>
              <a:rPr lang="en-US" sz="3600" b="1" dirty="0" err="1">
                <a:solidFill>
                  <a:srgbClr val="92D050"/>
                </a:solidFill>
                <a:effectLst/>
              </a:rPr>
              <a:t>aufs</a:t>
            </a:r>
            <a:r>
              <a:rPr lang="en-US" sz="3600" b="1" dirty="0">
                <a:solidFill>
                  <a:srgbClr val="92D050"/>
                </a:solidFill>
                <a:effectLst/>
              </a:rPr>
              <a:t> Feld </a:t>
            </a:r>
            <a:r>
              <a:rPr lang="en-US" sz="3600" b="1" dirty="0" err="1">
                <a:solidFill>
                  <a:srgbClr val="92D050"/>
                </a:solidFill>
                <a:effectLst/>
              </a:rPr>
              <a:t>gehen</a:t>
            </a:r>
            <a:r>
              <a:rPr lang="en-US" sz="3600" b="1" dirty="0">
                <a:solidFill>
                  <a:srgbClr val="92D050"/>
                </a:solidFill>
                <a:effectLst/>
              </a:rPr>
              <a:t>!“</a:t>
            </a:r>
            <a:r>
              <a:rPr lang="en-US" b="1" dirty="0">
                <a:solidFill>
                  <a:srgbClr val="92D050"/>
                </a:solidFill>
              </a:rPr>
              <a:t> - </a:t>
            </a:r>
            <a:r>
              <a:rPr lang="en-US" sz="3600" b="1" dirty="0">
                <a:solidFill>
                  <a:srgbClr val="92D050"/>
                </a:solidFill>
                <a:effectLst/>
              </a:rPr>
              <a:t>Genesis 4,8</a:t>
            </a:r>
            <a:br>
              <a:rPr lang="en-US" sz="3600" dirty="0">
                <a:solidFill>
                  <a:srgbClr val="92D050"/>
                </a:solidFill>
                <a:effectLst/>
              </a:rPr>
            </a:br>
            <a:endParaRPr lang="de-DE" dirty="0">
              <a:solidFill>
                <a:srgbClr val="92D050"/>
              </a:solidFill>
            </a:endParaRPr>
          </a:p>
        </p:txBody>
      </p:sp>
      <p:sp>
        <p:nvSpPr>
          <p:cNvPr id="4" name="Inhaltsplatzhalter 3">
            <a:extLst>
              <a:ext uri="{FF2B5EF4-FFF2-40B4-BE49-F238E27FC236}">
                <a16:creationId xmlns:a16="http://schemas.microsoft.com/office/drawing/2014/main" id="{164141BA-53E7-5686-53B2-611FD9AF8A0A}"/>
              </a:ext>
            </a:extLst>
          </p:cNvPr>
          <p:cNvSpPr>
            <a:spLocks noGrp="1"/>
          </p:cNvSpPr>
          <p:nvPr>
            <p:ph sz="half" idx="2"/>
          </p:nvPr>
        </p:nvSpPr>
        <p:spPr>
          <a:xfrm>
            <a:off x="5089970" y="2160589"/>
            <a:ext cx="6511480" cy="3880773"/>
          </a:xfrm>
        </p:spPr>
        <p:txBody>
          <a:bodyPr/>
          <a:lstStyle/>
          <a:p>
            <a:pPr>
              <a:lnSpc>
                <a:spcPct val="150000"/>
              </a:lnSpc>
              <a:buFont typeface="Wingdings" panose="05000000000000000000" pitchFamily="2" charset="2"/>
              <a:buChar char="Ø"/>
            </a:pPr>
            <a:r>
              <a:rPr lang="en-US" sz="1800" i="1" dirty="0">
                <a:effectLst/>
                <a:cs typeface="Times New Roman" panose="02020603050405020304" pitchFamily="18" charset="0"/>
              </a:rPr>
              <a:t>Was </a:t>
            </a:r>
            <a:r>
              <a:rPr lang="en-US" sz="1800" i="1" dirty="0" err="1">
                <a:effectLst/>
                <a:cs typeface="Times New Roman" panose="02020603050405020304" pitchFamily="18" charset="0"/>
              </a:rPr>
              <a:t>leitet</a:t>
            </a:r>
            <a:r>
              <a:rPr lang="en-US" sz="1800" i="1" dirty="0">
                <a:effectLst/>
                <a:cs typeface="Times New Roman" panose="02020603050405020304" pitchFamily="18" charset="0"/>
              </a:rPr>
              <a:t> Kain? </a:t>
            </a:r>
            <a:br>
              <a:rPr lang="en-US" i="1" dirty="0">
                <a:cs typeface="Times New Roman" panose="02020603050405020304" pitchFamily="18" charset="0"/>
              </a:rPr>
            </a:br>
            <a:r>
              <a:rPr lang="en-US" sz="1800" i="1" dirty="0">
                <a:effectLst/>
                <a:cs typeface="Times New Roman" panose="02020603050405020304" pitchFamily="18" charset="0"/>
              </a:rPr>
              <a:t>Gegen wen </a:t>
            </a:r>
            <a:r>
              <a:rPr lang="en-US" sz="1800" i="1" dirty="0" err="1">
                <a:effectLst/>
                <a:cs typeface="Times New Roman" panose="02020603050405020304" pitchFamily="18" charset="0"/>
              </a:rPr>
              <a:t>richtet</a:t>
            </a:r>
            <a:r>
              <a:rPr lang="en-US" sz="1800" i="1" dirty="0">
                <a:effectLst/>
                <a:cs typeface="Times New Roman" panose="02020603050405020304" pitchFamily="18" charset="0"/>
              </a:rPr>
              <a:t> er </a:t>
            </a:r>
            <a:r>
              <a:rPr lang="en-US" sz="1800" i="1" dirty="0" err="1">
                <a:effectLst/>
                <a:cs typeface="Times New Roman" panose="02020603050405020304" pitchFamily="18" charset="0"/>
              </a:rPr>
              <a:t>sich</a:t>
            </a:r>
            <a:r>
              <a:rPr lang="en-US" sz="1800" i="1" dirty="0">
                <a:effectLst/>
                <a:cs typeface="Times New Roman" panose="02020603050405020304" pitchFamily="18" charset="0"/>
              </a:rPr>
              <a:t>? </a:t>
            </a:r>
            <a:br>
              <a:rPr lang="en-US" sz="1800" i="1" dirty="0">
                <a:effectLst/>
                <a:cs typeface="Times New Roman" panose="02020603050405020304" pitchFamily="18" charset="0"/>
              </a:rPr>
            </a:br>
            <a:r>
              <a:rPr lang="en-US" sz="1800" i="1" dirty="0" err="1">
                <a:effectLst/>
                <a:cs typeface="Times New Roman" panose="02020603050405020304" pitchFamily="18" charset="0"/>
              </a:rPr>
              <a:t>Wieso</a:t>
            </a:r>
            <a:r>
              <a:rPr lang="en-US" sz="1800" i="1" dirty="0">
                <a:effectLst/>
                <a:cs typeface="Times New Roman" panose="02020603050405020304" pitchFamily="18" charset="0"/>
              </a:rPr>
              <a:t> </a:t>
            </a:r>
            <a:r>
              <a:rPr lang="en-US" sz="1800" i="1" dirty="0" err="1">
                <a:effectLst/>
                <a:cs typeface="Times New Roman" panose="02020603050405020304" pitchFamily="18" charset="0"/>
              </a:rPr>
              <a:t>richtet</a:t>
            </a:r>
            <a:r>
              <a:rPr lang="en-US" sz="1800" i="1" dirty="0">
                <a:effectLst/>
                <a:cs typeface="Times New Roman" panose="02020603050405020304" pitchFamily="18" charset="0"/>
              </a:rPr>
              <a:t> er </a:t>
            </a:r>
            <a:r>
              <a:rPr lang="en-US" sz="1800" i="1" dirty="0" err="1">
                <a:effectLst/>
                <a:cs typeface="Times New Roman" panose="02020603050405020304" pitchFamily="18" charset="0"/>
              </a:rPr>
              <a:t>sich</a:t>
            </a:r>
            <a:r>
              <a:rPr lang="en-US" sz="1800" i="1" dirty="0">
                <a:effectLst/>
                <a:cs typeface="Times New Roman" panose="02020603050405020304" pitchFamily="18" charset="0"/>
              </a:rPr>
              <a:t> </a:t>
            </a:r>
            <a:r>
              <a:rPr lang="en-US" sz="1800" i="1" dirty="0" err="1">
                <a:effectLst/>
                <a:cs typeface="Times New Roman" panose="02020603050405020304" pitchFamily="18" charset="0"/>
              </a:rPr>
              <a:t>nicht</a:t>
            </a:r>
            <a:r>
              <a:rPr lang="en-US" sz="1800" i="1" dirty="0">
                <a:effectLst/>
                <a:cs typeface="Times New Roman" panose="02020603050405020304" pitchFamily="18" charset="0"/>
              </a:rPr>
              <a:t> </a:t>
            </a:r>
            <a:r>
              <a:rPr lang="en-US" sz="1800" i="1" dirty="0" err="1">
                <a:effectLst/>
                <a:cs typeface="Times New Roman" panose="02020603050405020304" pitchFamily="18" charset="0"/>
              </a:rPr>
              <a:t>gegen</a:t>
            </a:r>
            <a:r>
              <a:rPr lang="en-US" sz="1800" i="1" dirty="0">
                <a:effectLst/>
                <a:cs typeface="Times New Roman" panose="02020603050405020304" pitchFamily="18" charset="0"/>
              </a:rPr>
              <a:t> Gott?</a:t>
            </a:r>
          </a:p>
          <a:p>
            <a:pPr>
              <a:lnSpc>
                <a:spcPct val="150000"/>
              </a:lnSpc>
              <a:buFont typeface="Wingdings" panose="05000000000000000000" pitchFamily="2" charset="2"/>
              <a:buChar char="v"/>
            </a:pPr>
            <a:endParaRPr lang="en-US" sz="1800" i="1" dirty="0">
              <a:effectLst/>
              <a:cs typeface="Times New Roman" panose="02020603050405020304" pitchFamily="18" charset="0"/>
            </a:endParaRPr>
          </a:p>
          <a:p>
            <a:pPr>
              <a:buFont typeface="Wingdings" panose="05000000000000000000" pitchFamily="2" charset="2"/>
              <a:buChar char="Ø"/>
            </a:pPr>
            <a:r>
              <a:rPr lang="en-US" sz="1800" i="1" dirty="0" err="1">
                <a:cs typeface="Times New Roman" panose="02020603050405020304" pitchFamily="18" charset="0"/>
              </a:rPr>
              <a:t>Bauen</a:t>
            </a:r>
            <a:r>
              <a:rPr lang="en-US" sz="1800" i="1" dirty="0">
                <a:cs typeface="Times New Roman" panose="02020603050405020304" pitchFamily="18" charset="0"/>
              </a:rPr>
              <a:t> Sie </a:t>
            </a:r>
            <a:r>
              <a:rPr lang="en-US" sz="1800" i="1" dirty="0" err="1">
                <a:cs typeface="Times New Roman" panose="02020603050405020304" pitchFamily="18" charset="0"/>
              </a:rPr>
              <a:t>mit</a:t>
            </a:r>
            <a:r>
              <a:rPr lang="en-US" sz="1800" i="1" dirty="0">
                <a:cs typeface="Times New Roman" panose="02020603050405020304" pitchFamily="18" charset="0"/>
              </a:rPr>
              <a:t> </a:t>
            </a:r>
            <a:r>
              <a:rPr lang="en-US" sz="1800" i="1" dirty="0" err="1">
                <a:cs typeface="Times New Roman" panose="02020603050405020304" pitchFamily="18" charset="0"/>
              </a:rPr>
              <a:t>Ihrer</a:t>
            </a:r>
            <a:r>
              <a:rPr lang="en-US" sz="1800" i="1" dirty="0">
                <a:cs typeface="Times New Roman" panose="02020603050405020304" pitchFamily="18" charset="0"/>
              </a:rPr>
              <a:t> Gruppe </a:t>
            </a:r>
            <a:r>
              <a:rPr lang="en-US" sz="1800" i="1" dirty="0" err="1">
                <a:cs typeface="Times New Roman" panose="02020603050405020304" pitchFamily="18" charset="0"/>
              </a:rPr>
              <a:t>ein</a:t>
            </a:r>
            <a:r>
              <a:rPr lang="en-US" sz="1800" i="1" dirty="0">
                <a:cs typeface="Times New Roman" panose="02020603050405020304" pitchFamily="18" charset="0"/>
              </a:rPr>
              <a:t> </a:t>
            </a:r>
            <a:r>
              <a:rPr lang="en-US" sz="1800" b="1" i="1" dirty="0" err="1">
                <a:cs typeface="Times New Roman" panose="02020603050405020304" pitchFamily="18" charset="0"/>
              </a:rPr>
              <a:t>Standbild</a:t>
            </a:r>
            <a:r>
              <a:rPr lang="en-US" sz="1800" b="1" i="1" dirty="0">
                <a:cs typeface="Times New Roman" panose="02020603050405020304" pitchFamily="18" charset="0"/>
              </a:rPr>
              <a:t> </a:t>
            </a:r>
            <a:r>
              <a:rPr lang="en-US" sz="1800" i="1" dirty="0" err="1">
                <a:cs typeface="Times New Roman" panose="02020603050405020304" pitchFamily="18" charset="0"/>
              </a:rPr>
              <a:t>oder</a:t>
            </a:r>
            <a:r>
              <a:rPr lang="en-US" sz="1800" b="1" i="1" dirty="0">
                <a:cs typeface="Times New Roman" panose="02020603050405020304" pitchFamily="18" charset="0"/>
              </a:rPr>
              <a:t> </a:t>
            </a:r>
            <a:r>
              <a:rPr lang="en-US" sz="1800" b="1" i="1" dirty="0" err="1">
                <a:cs typeface="Times New Roman" panose="02020603050405020304" pitchFamily="18" charset="0"/>
              </a:rPr>
              <a:t>entwickeln</a:t>
            </a:r>
            <a:r>
              <a:rPr lang="en-US" sz="1800" b="1" i="1" dirty="0">
                <a:cs typeface="Times New Roman" panose="02020603050405020304" pitchFamily="18" charset="0"/>
              </a:rPr>
              <a:t> Sie </a:t>
            </a:r>
            <a:r>
              <a:rPr lang="en-US" sz="1800" b="1" i="1" dirty="0" err="1">
                <a:cs typeface="Times New Roman" panose="02020603050405020304" pitchFamily="18" charset="0"/>
              </a:rPr>
              <a:t>eine</a:t>
            </a:r>
            <a:r>
              <a:rPr lang="en-US" sz="1800" b="1" i="1" dirty="0">
                <a:cs typeface="Times New Roman" panose="02020603050405020304" pitchFamily="18" charset="0"/>
              </a:rPr>
              <a:t> Slow-Motion-</a:t>
            </a:r>
            <a:r>
              <a:rPr lang="en-US" sz="1800" b="1" i="1" dirty="0" err="1">
                <a:cs typeface="Times New Roman" panose="02020603050405020304" pitchFamily="18" charset="0"/>
              </a:rPr>
              <a:t>Szene</a:t>
            </a:r>
            <a:r>
              <a:rPr lang="en-US" sz="1800" i="1" dirty="0">
                <a:cs typeface="Times New Roman" panose="02020603050405020304" pitchFamily="18" charset="0"/>
              </a:rPr>
              <a:t>.</a:t>
            </a:r>
          </a:p>
          <a:p>
            <a:pPr>
              <a:buFont typeface="Wingdings" panose="05000000000000000000" pitchFamily="2" charset="2"/>
              <a:buChar char="v"/>
            </a:pPr>
            <a:endParaRPr lang="en-US" sz="1800" i="1" dirty="0">
              <a:effectLst/>
              <a:cs typeface="Times New Roman" panose="02020603050405020304" pitchFamily="18" charset="0"/>
            </a:endParaRPr>
          </a:p>
          <a:p>
            <a:pPr>
              <a:buFont typeface="Wingdings" panose="05000000000000000000" pitchFamily="2" charset="2"/>
              <a:buChar char="Ø"/>
            </a:pPr>
            <a:r>
              <a:rPr lang="en-US" sz="1800" i="1" dirty="0" err="1">
                <a:cs typeface="Times New Roman" panose="02020603050405020304" pitchFamily="18" charset="0"/>
              </a:rPr>
              <a:t>Präsentieren</a:t>
            </a:r>
            <a:r>
              <a:rPr lang="en-US" sz="1800" i="1" dirty="0">
                <a:cs typeface="Times New Roman" panose="02020603050405020304" pitchFamily="18" charset="0"/>
              </a:rPr>
              <a:t> Sie </a:t>
            </a:r>
            <a:r>
              <a:rPr lang="en-US" sz="1800" i="1" dirty="0" err="1">
                <a:cs typeface="Times New Roman" panose="02020603050405020304" pitchFamily="18" charset="0"/>
              </a:rPr>
              <a:t>Ihr</a:t>
            </a:r>
            <a:r>
              <a:rPr lang="en-US" sz="1800" i="1" dirty="0">
                <a:cs typeface="Times New Roman" panose="02020603050405020304" pitchFamily="18" charset="0"/>
              </a:rPr>
              <a:t> </a:t>
            </a:r>
            <a:r>
              <a:rPr lang="en-US" sz="1800" i="1" dirty="0" err="1">
                <a:cs typeface="Times New Roman" panose="02020603050405020304" pitchFamily="18" charset="0"/>
              </a:rPr>
              <a:t>Standbild</a:t>
            </a:r>
            <a:r>
              <a:rPr lang="en-US" sz="1800" i="1" dirty="0">
                <a:cs typeface="Times New Roman" panose="02020603050405020304" pitchFamily="18" charset="0"/>
              </a:rPr>
              <a:t> </a:t>
            </a:r>
            <a:r>
              <a:rPr lang="en-US" sz="1800" i="1" dirty="0" err="1">
                <a:cs typeface="Times New Roman" panose="02020603050405020304" pitchFamily="18" charset="0"/>
              </a:rPr>
              <a:t>oder</a:t>
            </a:r>
            <a:r>
              <a:rPr lang="en-US" sz="1800" i="1" dirty="0">
                <a:cs typeface="Times New Roman" panose="02020603050405020304" pitchFamily="18" charset="0"/>
              </a:rPr>
              <a:t> </a:t>
            </a:r>
            <a:r>
              <a:rPr lang="en-US" sz="1800" i="1" dirty="0" err="1">
                <a:cs typeface="Times New Roman" panose="02020603050405020304" pitchFamily="18" charset="0"/>
              </a:rPr>
              <a:t>Ihre</a:t>
            </a:r>
            <a:r>
              <a:rPr lang="en-US" sz="1800" i="1" dirty="0">
                <a:cs typeface="Times New Roman" panose="02020603050405020304" pitchFamily="18" charset="0"/>
              </a:rPr>
              <a:t> Slow-Motion-</a:t>
            </a:r>
            <a:r>
              <a:rPr lang="en-US" sz="1800" i="1" dirty="0" err="1">
                <a:cs typeface="Times New Roman" panose="02020603050405020304" pitchFamily="18" charset="0"/>
              </a:rPr>
              <a:t>Szene</a:t>
            </a:r>
            <a:r>
              <a:rPr lang="en-US" sz="1800" i="1" dirty="0">
                <a:cs typeface="Times New Roman" panose="02020603050405020304" pitchFamily="18" charset="0"/>
              </a:rPr>
              <a:t> </a:t>
            </a:r>
            <a:r>
              <a:rPr lang="en-US" sz="1800" i="1" dirty="0" err="1">
                <a:cs typeface="Times New Roman" panose="02020603050405020304" pitchFamily="18" charset="0"/>
              </a:rPr>
              <a:t>vor</a:t>
            </a:r>
            <a:r>
              <a:rPr lang="en-US" sz="1800" i="1" dirty="0">
                <a:cs typeface="Times New Roman" panose="02020603050405020304" pitchFamily="18" charset="0"/>
              </a:rPr>
              <a:t> der </a:t>
            </a:r>
            <a:r>
              <a:rPr lang="en-US" sz="1800" i="1" dirty="0" err="1">
                <a:cs typeface="Times New Roman" panose="02020603050405020304" pitchFamily="18" charset="0"/>
              </a:rPr>
              <a:t>Klasse</a:t>
            </a:r>
            <a:r>
              <a:rPr lang="en-US" sz="1800" i="1" dirty="0">
                <a:cs typeface="Times New Roman" panose="02020603050405020304" pitchFamily="18" charset="0"/>
              </a:rPr>
              <a:t>.</a:t>
            </a:r>
          </a:p>
          <a:p>
            <a:endParaRPr lang="de-DE" dirty="0"/>
          </a:p>
        </p:txBody>
      </p:sp>
      <p:pic>
        <p:nvPicPr>
          <p:cNvPr id="5" name="Inhaltsplatzhalter 4">
            <a:extLst>
              <a:ext uri="{FF2B5EF4-FFF2-40B4-BE49-F238E27FC236}">
                <a16:creationId xmlns:a16="http://schemas.microsoft.com/office/drawing/2014/main" id="{19F4233C-6B72-7EDF-15BF-84B117B1519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93313" y="2120525"/>
            <a:ext cx="2857500" cy="2857500"/>
          </a:xfrm>
          <a:prstGeom prst="rect">
            <a:avLst/>
          </a:prstGeom>
          <a:noFill/>
          <a:ln>
            <a:noFill/>
          </a:ln>
        </p:spPr>
      </p:pic>
    </p:spTree>
    <p:extLst>
      <p:ext uri="{BB962C8B-B14F-4D97-AF65-F5344CB8AC3E}">
        <p14:creationId xmlns:p14="http://schemas.microsoft.com/office/powerpoint/2010/main" val="87330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4E8F9CC-4D91-D98B-9ED0-A7B859D0739E}"/>
              </a:ext>
            </a:extLst>
          </p:cNvPr>
          <p:cNvSpPr>
            <a:spLocks noGrp="1"/>
          </p:cNvSpPr>
          <p:nvPr>
            <p:ph idx="1"/>
          </p:nvPr>
        </p:nvSpPr>
        <p:spPr>
          <a:xfrm>
            <a:off x="5323863" y="1924049"/>
            <a:ext cx="6477612" cy="4231613"/>
          </a:xfrm>
        </p:spPr>
        <p:txBody>
          <a:bodyPr>
            <a:noAutofit/>
          </a:bodyPr>
          <a:lstStyle/>
          <a:p>
            <a:pPr marL="0" indent="0">
              <a:lnSpc>
                <a:spcPct val="90000"/>
              </a:lnSpc>
              <a:buNone/>
            </a:pPr>
            <a:endParaRPr lang="de-DE" sz="1600" dirty="0"/>
          </a:p>
          <a:p>
            <a:pPr marL="0" indent="0">
              <a:lnSpc>
                <a:spcPct val="90000"/>
              </a:lnSpc>
              <a:buNone/>
            </a:pPr>
            <a:endParaRPr lang="de-DE" sz="1600" dirty="0"/>
          </a:p>
          <a:p>
            <a:pPr marL="0" indent="0">
              <a:lnSpc>
                <a:spcPct val="90000"/>
              </a:lnSpc>
              <a:buNone/>
            </a:pPr>
            <a:r>
              <a:rPr lang="de-DE" sz="1600" i="1" dirty="0"/>
              <a:t>Schreiben Sie die biblische Geschichte um:</a:t>
            </a:r>
          </a:p>
          <a:p>
            <a:pPr>
              <a:lnSpc>
                <a:spcPct val="90000"/>
              </a:lnSpc>
              <a:buFont typeface="Wingdings" panose="05000000000000000000" pitchFamily="2" charset="2"/>
              <a:buChar char="Ø"/>
            </a:pPr>
            <a:r>
              <a:rPr lang="de-DE" sz="1600" i="1" dirty="0"/>
              <a:t>Was könnte </a:t>
            </a:r>
            <a:r>
              <a:rPr lang="de-DE" sz="1600" i="1" dirty="0" err="1"/>
              <a:t>Kain</a:t>
            </a:r>
            <a:r>
              <a:rPr lang="de-DE" sz="1600" i="1" dirty="0"/>
              <a:t> anders machen?</a:t>
            </a:r>
          </a:p>
          <a:p>
            <a:pPr>
              <a:lnSpc>
                <a:spcPct val="90000"/>
              </a:lnSpc>
              <a:buFont typeface="Wingdings" panose="05000000000000000000" pitchFamily="2" charset="2"/>
              <a:buChar char="Ø"/>
            </a:pPr>
            <a:r>
              <a:rPr lang="de-DE" sz="1600" i="1" dirty="0"/>
              <a:t>Wie könnte er mit seinen Gefühlen so umgehen,</a:t>
            </a:r>
            <a:br>
              <a:rPr lang="de-DE" sz="1600" i="1" dirty="0"/>
            </a:br>
            <a:r>
              <a:rPr lang="de-DE" sz="1600" i="1" dirty="0"/>
              <a:t>dass er nicht zum Mörder seines Bruders wird.</a:t>
            </a:r>
          </a:p>
          <a:p>
            <a:pPr>
              <a:lnSpc>
                <a:spcPct val="90000"/>
              </a:lnSpc>
              <a:buFont typeface="Wingdings" panose="05000000000000000000" pitchFamily="2" charset="2"/>
              <a:buChar char="v"/>
            </a:pPr>
            <a:endParaRPr lang="de-DE" sz="1600" i="1" dirty="0"/>
          </a:p>
          <a:p>
            <a:pPr>
              <a:lnSpc>
                <a:spcPct val="90000"/>
              </a:lnSpc>
              <a:buFont typeface="Wingdings" panose="05000000000000000000" pitchFamily="2" charset="2"/>
              <a:buChar char="Ø"/>
            </a:pPr>
            <a:r>
              <a:rPr lang="de-DE" sz="1600" i="1" dirty="0">
                <a:sym typeface="Wingdings" panose="05000000000000000000" pitchFamily="2" charset="2"/>
              </a:rPr>
              <a:t>Schreiben Sie ein  Rollenspiel.</a:t>
            </a:r>
          </a:p>
          <a:p>
            <a:pPr>
              <a:lnSpc>
                <a:spcPct val="90000"/>
              </a:lnSpc>
              <a:buFont typeface="Wingdings" panose="05000000000000000000" pitchFamily="2" charset="2"/>
              <a:buChar char="Ø"/>
            </a:pPr>
            <a:r>
              <a:rPr lang="de-DE" sz="1600" i="1" dirty="0">
                <a:sym typeface="Wingdings" panose="05000000000000000000" pitchFamily="2" charset="2"/>
              </a:rPr>
              <a:t>Präsentieren Sie es.</a:t>
            </a:r>
            <a:br>
              <a:rPr lang="de-DE" sz="1600" i="1" dirty="0"/>
            </a:br>
            <a:endParaRPr lang="de-DE" sz="1600" i="1" dirty="0"/>
          </a:p>
        </p:txBody>
      </p:sp>
      <p:pic>
        <p:nvPicPr>
          <p:cNvPr id="11" name="Picture 4" descr="Leere Sprechblasen">
            <a:extLst>
              <a:ext uri="{FF2B5EF4-FFF2-40B4-BE49-F238E27FC236}">
                <a16:creationId xmlns:a16="http://schemas.microsoft.com/office/drawing/2014/main" id="{9A2F36A8-AFEE-96AF-1F88-31C99185624B}"/>
              </a:ext>
            </a:extLst>
          </p:cNvPr>
          <p:cNvPicPr>
            <a:picLocks noChangeAspect="1"/>
          </p:cNvPicPr>
          <p:nvPr/>
        </p:nvPicPr>
        <p:blipFill rotWithShape="1">
          <a:blip r:embed="rId2"/>
          <a:srcRect l="27992" r="19497" b="-2"/>
          <a:stretch/>
        </p:blipFill>
        <p:spPr>
          <a:xfrm>
            <a:off x="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 name="Titel 4">
            <a:extLst>
              <a:ext uri="{FF2B5EF4-FFF2-40B4-BE49-F238E27FC236}">
                <a16:creationId xmlns:a16="http://schemas.microsoft.com/office/drawing/2014/main" id="{438E6A4E-346E-6381-FC8B-64D5DEE2DFFE}"/>
              </a:ext>
            </a:extLst>
          </p:cNvPr>
          <p:cNvSpPr>
            <a:spLocks noGrp="1"/>
          </p:cNvSpPr>
          <p:nvPr>
            <p:ph type="title"/>
          </p:nvPr>
        </p:nvSpPr>
        <p:spPr>
          <a:xfrm>
            <a:off x="3429961" y="702337"/>
            <a:ext cx="8596668" cy="785567"/>
          </a:xfrm>
        </p:spPr>
        <p:txBody>
          <a:bodyPr/>
          <a:lstStyle/>
          <a:p>
            <a:r>
              <a:rPr lang="de-DE" dirty="0"/>
              <a:t>M3.2 Was könnte </a:t>
            </a:r>
            <a:r>
              <a:rPr lang="de-DE" dirty="0" err="1"/>
              <a:t>Kain</a:t>
            </a:r>
            <a:r>
              <a:rPr lang="de-DE" dirty="0"/>
              <a:t> anders machen?</a:t>
            </a:r>
          </a:p>
        </p:txBody>
      </p:sp>
    </p:spTree>
    <p:extLst>
      <p:ext uri="{BB962C8B-B14F-4D97-AF65-F5344CB8AC3E}">
        <p14:creationId xmlns:p14="http://schemas.microsoft.com/office/powerpoint/2010/main" val="399021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7D109-FEDE-22A8-3089-6DE267D8B830}"/>
              </a:ext>
            </a:extLst>
          </p:cNvPr>
          <p:cNvSpPr>
            <a:spLocks noGrp="1"/>
          </p:cNvSpPr>
          <p:nvPr>
            <p:ph type="title"/>
          </p:nvPr>
        </p:nvSpPr>
        <p:spPr>
          <a:xfrm>
            <a:off x="677334" y="468198"/>
            <a:ext cx="10870501" cy="568750"/>
          </a:xfrm>
        </p:spPr>
        <p:txBody>
          <a:bodyPr>
            <a:normAutofit fontScale="90000"/>
          </a:bodyPr>
          <a:lstStyle/>
          <a:p>
            <a:r>
              <a:rPr lang="de-DE" sz="2200" b="1" kern="100">
                <a:effectLst/>
                <a:ea typeface="Aptos" panose="020B0004020202020204" pitchFamily="34" charset="0"/>
                <a:cs typeface="Times New Roman" panose="02020603050405020304" pitchFamily="18" charset="0"/>
              </a:rPr>
              <a:t>M4 „soll </a:t>
            </a:r>
            <a:r>
              <a:rPr lang="de-DE" sz="2200" b="1" kern="100" dirty="0">
                <a:effectLst/>
                <a:ea typeface="Aptos" panose="020B0004020202020204" pitchFamily="34" charset="0"/>
                <a:cs typeface="Times New Roman" panose="02020603050405020304" pitchFamily="18" charset="0"/>
              </a:rPr>
              <a:t>ich meines Bruders Hüter sein</a:t>
            </a:r>
            <a:r>
              <a:rPr lang="de-DE" sz="2200" b="1" kern="100">
                <a:effectLst/>
                <a:ea typeface="Aptos" panose="020B0004020202020204" pitchFamily="34" charset="0"/>
                <a:cs typeface="Times New Roman" panose="02020603050405020304" pitchFamily="18" charset="0"/>
              </a:rPr>
              <a:t>?“</a:t>
            </a:r>
            <a:r>
              <a:rPr lang="de-DE" sz="2200" b="1" kern="100">
                <a:ea typeface="Aptos" panose="020B0004020202020204" pitchFamily="34" charset="0"/>
                <a:cs typeface="Times New Roman" panose="02020603050405020304" pitchFamily="18" charset="0"/>
              </a:rPr>
              <a:t> – </a:t>
            </a:r>
            <a:r>
              <a:rPr lang="de-DE" sz="2200" b="1" kern="100">
                <a:effectLst/>
                <a:ea typeface="Aptos" panose="020B0004020202020204" pitchFamily="34" charset="0"/>
                <a:cs typeface="Times New Roman" panose="02020603050405020304" pitchFamily="18" charset="0"/>
              </a:rPr>
              <a:t>Genesis </a:t>
            </a:r>
            <a:r>
              <a:rPr lang="de-DE" sz="2200" b="1" kern="100" dirty="0">
                <a:effectLst/>
                <a:ea typeface="Aptos" panose="020B0004020202020204" pitchFamily="34" charset="0"/>
                <a:cs typeface="Times New Roman" panose="02020603050405020304" pitchFamily="18" charset="0"/>
              </a:rPr>
              <a:t>4,8-12</a:t>
            </a:r>
            <a:br>
              <a:rPr lang="de-DE" sz="1800" kern="100" dirty="0">
                <a:effectLst/>
                <a:latin typeface="Aptos" panose="020B0004020202020204" pitchFamily="34" charset="0"/>
                <a:ea typeface="Aptos" panose="020B0004020202020204" pitchFamily="34" charset="0"/>
                <a:cs typeface="Times New Roman" panose="02020603050405020304" pitchFamily="18" charset="0"/>
              </a:rPr>
            </a:br>
            <a:endParaRPr lang="de-DE" dirty="0"/>
          </a:p>
        </p:txBody>
      </p:sp>
      <p:sp>
        <p:nvSpPr>
          <p:cNvPr id="4" name="Inhaltsplatzhalter 3">
            <a:extLst>
              <a:ext uri="{FF2B5EF4-FFF2-40B4-BE49-F238E27FC236}">
                <a16:creationId xmlns:a16="http://schemas.microsoft.com/office/drawing/2014/main" id="{FB7F3741-A4EC-4763-A0FB-9826F9DFC90B}"/>
              </a:ext>
            </a:extLst>
          </p:cNvPr>
          <p:cNvSpPr>
            <a:spLocks noGrp="1"/>
          </p:cNvSpPr>
          <p:nvPr>
            <p:ph sz="half" idx="2"/>
          </p:nvPr>
        </p:nvSpPr>
        <p:spPr>
          <a:xfrm>
            <a:off x="5433367" y="575006"/>
            <a:ext cx="5514682" cy="5205225"/>
          </a:xfrm>
        </p:spPr>
        <p:txBody>
          <a:bodyPr>
            <a:normAutofit fontScale="62500" lnSpcReduction="20000"/>
          </a:bodyPr>
          <a:lstStyle/>
          <a:p>
            <a:pPr>
              <a:lnSpc>
                <a:spcPct val="150000"/>
              </a:lnSpc>
            </a:pPr>
            <a:endParaRPr lang="de-DE" sz="1600" i="1" dirty="0">
              <a:latin typeface="Times New Roman" panose="02020603050405020304" pitchFamily="18" charset="0"/>
              <a:cs typeface="Times New Roman" panose="02020603050405020304" pitchFamily="18" charset="0"/>
            </a:endParaRPr>
          </a:p>
          <a:p>
            <a:pPr>
              <a:lnSpc>
                <a:spcPct val="150000"/>
              </a:lnSpc>
            </a:pPr>
            <a:endParaRPr lang="de-DE" sz="1600" i="1" dirty="0">
              <a:latin typeface="Times New Roman" panose="02020603050405020304" pitchFamily="18" charset="0"/>
              <a:cs typeface="Times New Roman" panose="02020603050405020304" pitchFamily="18" charset="0"/>
            </a:endParaRPr>
          </a:p>
          <a:p>
            <a:pPr>
              <a:lnSpc>
                <a:spcPct val="150000"/>
              </a:lnSpc>
            </a:pPr>
            <a:endParaRPr lang="de-DE" sz="1600" i="1" dirty="0">
              <a:latin typeface="Times New Roman" panose="02020603050405020304" pitchFamily="18" charset="0"/>
              <a:cs typeface="Times New Roman" panose="02020603050405020304" pitchFamily="18" charset="0"/>
            </a:endParaRPr>
          </a:p>
          <a:p>
            <a:pPr>
              <a:lnSpc>
                <a:spcPct val="150000"/>
              </a:lnSpc>
            </a:pPr>
            <a:endParaRPr lang="de-DE" sz="1600" i="1" dirty="0">
              <a:latin typeface="Times New Roman" panose="02020603050405020304" pitchFamily="18" charset="0"/>
              <a:cs typeface="Times New Roman" panose="02020603050405020304" pitchFamily="18" charset="0"/>
            </a:endParaRPr>
          </a:p>
          <a:p>
            <a:pPr>
              <a:lnSpc>
                <a:spcPct val="150000"/>
              </a:lnSpc>
            </a:pPr>
            <a:endParaRPr lang="de-DE" sz="1600" i="1" dirty="0">
              <a:latin typeface="Times New Roman" panose="02020603050405020304" pitchFamily="18" charset="0"/>
              <a:cs typeface="Times New Roman" panose="02020603050405020304" pitchFamily="18" charset="0"/>
            </a:endParaRPr>
          </a:p>
          <a:p>
            <a:pPr>
              <a:lnSpc>
                <a:spcPct val="150000"/>
              </a:lnSpc>
            </a:pPr>
            <a:endParaRPr lang="de-DE" sz="1600" i="1" dirty="0">
              <a:latin typeface="Times New Roman" panose="02020603050405020304" pitchFamily="18" charset="0"/>
              <a:cs typeface="Times New Roman" panose="02020603050405020304" pitchFamily="18" charset="0"/>
            </a:endParaRPr>
          </a:p>
          <a:p>
            <a:pPr>
              <a:lnSpc>
                <a:spcPct val="150000"/>
              </a:lnSpc>
            </a:pPr>
            <a:endParaRPr lang="de-DE" sz="2900" i="1"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de-DE" sz="2900" i="1" dirty="0">
                <a:cs typeface="Times New Roman" panose="02020603050405020304" pitchFamily="18" charset="0"/>
              </a:rPr>
              <a:t>Entwickeln sie als Rollenspiel eine Gerichtsverhandlung mit den Rollen: </a:t>
            </a:r>
            <a:br>
              <a:rPr lang="de-DE" sz="2900" i="1" dirty="0">
                <a:cs typeface="Times New Roman" panose="02020603050405020304" pitchFamily="18" charset="0"/>
              </a:rPr>
            </a:br>
            <a:r>
              <a:rPr lang="de-DE" sz="2900" i="1" dirty="0">
                <a:cs typeface="Times New Roman" panose="02020603050405020304" pitchFamily="18" charset="0"/>
              </a:rPr>
              <a:t>Angeklagter; Richter/in; Verteidiger/in; Staatsanwalt/Staatsanwältin.</a:t>
            </a:r>
          </a:p>
          <a:p>
            <a:pPr>
              <a:lnSpc>
                <a:spcPct val="150000"/>
              </a:lnSpc>
              <a:buFont typeface="Wingdings" panose="05000000000000000000" pitchFamily="2" charset="2"/>
              <a:buChar char="Ø"/>
            </a:pPr>
            <a:r>
              <a:rPr lang="de-DE" sz="2900" i="1" dirty="0">
                <a:cs typeface="Times New Roman" panose="02020603050405020304" pitchFamily="18" charset="0"/>
              </a:rPr>
              <a:t>Präsentieren Sie Ihr Rollenspiel.</a:t>
            </a:r>
          </a:p>
          <a:p>
            <a:pPr marL="0" indent="0">
              <a:buNone/>
            </a:pPr>
            <a:br>
              <a:rPr lang="de-DE" sz="2900" i="1" dirty="0">
                <a:latin typeface="Times New Roman" panose="02020603050405020304" pitchFamily="18" charset="0"/>
                <a:cs typeface="Times New Roman" panose="02020603050405020304" pitchFamily="18" charset="0"/>
              </a:rPr>
            </a:br>
            <a:endParaRPr lang="de-DE" sz="2900" i="1" dirty="0">
              <a:latin typeface="Times New Roman" panose="02020603050405020304" pitchFamily="18" charset="0"/>
              <a:cs typeface="Times New Roman" panose="02020603050405020304" pitchFamily="18" charset="0"/>
            </a:endParaRPr>
          </a:p>
          <a:p>
            <a:endParaRPr lang="de-DE" sz="1600" i="1" dirty="0">
              <a:latin typeface="Times New Roman" panose="02020603050405020304" pitchFamily="18" charset="0"/>
              <a:cs typeface="Times New Roman" panose="02020603050405020304" pitchFamily="18" charset="0"/>
            </a:endParaRPr>
          </a:p>
        </p:txBody>
      </p:sp>
      <p:pic>
        <p:nvPicPr>
          <p:cNvPr id="10" name="Grafik 9" descr="Waage der Justitia Silhouette">
            <a:extLst>
              <a:ext uri="{FF2B5EF4-FFF2-40B4-BE49-F238E27FC236}">
                <a16:creationId xmlns:a16="http://schemas.microsoft.com/office/drawing/2014/main" id="{C9A38BD8-5D20-DC1D-A93E-A23ED0B09B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93057" y="567965"/>
            <a:ext cx="2609654" cy="2609654"/>
          </a:xfrm>
          <a:prstGeom prst="rect">
            <a:avLst/>
          </a:prstGeom>
        </p:spPr>
      </p:pic>
      <p:pic>
        <p:nvPicPr>
          <p:cNvPr id="5" name="Inhaltsplatzhalter 4">
            <a:extLst>
              <a:ext uri="{FF2B5EF4-FFF2-40B4-BE49-F238E27FC236}">
                <a16:creationId xmlns:a16="http://schemas.microsoft.com/office/drawing/2014/main" id="{2224ED36-4590-7BB5-3423-475A439985B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143794" y="2542381"/>
            <a:ext cx="2857500" cy="2857500"/>
          </a:xfrm>
          <a:prstGeom prst="rect">
            <a:avLst/>
          </a:prstGeom>
          <a:noFill/>
          <a:ln>
            <a:noFill/>
          </a:ln>
        </p:spPr>
      </p:pic>
    </p:spTree>
    <p:extLst>
      <p:ext uri="{BB962C8B-B14F-4D97-AF65-F5344CB8AC3E}">
        <p14:creationId xmlns:p14="http://schemas.microsoft.com/office/powerpoint/2010/main" val="3635009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DF2E2-8A37-4376-719B-DDA965E47B7B}"/>
              </a:ext>
            </a:extLst>
          </p:cNvPr>
          <p:cNvSpPr>
            <a:spLocks noGrp="1"/>
          </p:cNvSpPr>
          <p:nvPr>
            <p:ph type="title"/>
          </p:nvPr>
        </p:nvSpPr>
        <p:spPr>
          <a:xfrm>
            <a:off x="686761" y="568750"/>
            <a:ext cx="10314320" cy="826417"/>
          </a:xfrm>
        </p:spPr>
        <p:txBody>
          <a:bodyPr>
            <a:normAutofit fontScale="90000"/>
          </a:bodyPr>
          <a:lstStyle/>
          <a:p>
            <a:pPr>
              <a:lnSpc>
                <a:spcPct val="107000"/>
              </a:lnSpc>
              <a:spcAft>
                <a:spcPts val="800"/>
              </a:spcAft>
            </a:pPr>
            <a:r>
              <a:rPr lang="de-DE" sz="2200" b="1" kern="100" dirty="0">
                <a:effectLst/>
                <a:ea typeface="Aptos" panose="020B0004020202020204" pitchFamily="34" charset="0"/>
                <a:cs typeface="Times New Roman" panose="02020603050405020304" pitchFamily="18" charset="0"/>
              </a:rPr>
              <a:t>M5 Was hat </a:t>
            </a:r>
            <a:r>
              <a:rPr lang="de-DE" sz="2200" b="1" kern="100" dirty="0" err="1">
                <a:effectLst/>
                <a:ea typeface="Aptos" panose="020B0004020202020204" pitchFamily="34" charset="0"/>
                <a:cs typeface="Times New Roman" panose="02020603050405020304" pitchFamily="18" charset="0"/>
              </a:rPr>
              <a:t>Kain</a:t>
            </a:r>
            <a:r>
              <a:rPr lang="de-DE" sz="2200" b="1" kern="100" dirty="0">
                <a:effectLst/>
                <a:ea typeface="Aptos" panose="020B0004020202020204" pitchFamily="34" charset="0"/>
                <a:cs typeface="Times New Roman" panose="02020603050405020304" pitchFamily="18" charset="0"/>
              </a:rPr>
              <a:t> verloren</a:t>
            </a:r>
            <a:r>
              <a:rPr lang="de-DE" sz="2200" b="1" kern="100" dirty="0">
                <a:ea typeface="Aptos" panose="020B0004020202020204" pitchFamily="34" charset="0"/>
                <a:cs typeface="Times New Roman" panose="02020603050405020304" pitchFamily="18" charset="0"/>
              </a:rPr>
              <a:t>? - </a:t>
            </a:r>
            <a:r>
              <a:rPr lang="de-DE" sz="2200" b="1" kern="100" dirty="0">
                <a:effectLst/>
                <a:ea typeface="Aptos" panose="020B0004020202020204" pitchFamily="34" charset="0"/>
                <a:cs typeface="Times New Roman" panose="02020603050405020304" pitchFamily="18" charset="0"/>
              </a:rPr>
              <a:t>Genesis 4,13-16</a:t>
            </a:r>
            <a:br>
              <a:rPr lang="de-DE" sz="2200" b="1" kern="100" dirty="0">
                <a:effectLst/>
                <a:ea typeface="Aptos" panose="020B0004020202020204" pitchFamily="34" charset="0"/>
                <a:cs typeface="Times New Roman" panose="02020603050405020304" pitchFamily="18" charset="0"/>
              </a:rPr>
            </a:br>
            <a:r>
              <a:rPr lang="de-DE" sz="2200" b="1" kern="100" dirty="0">
                <a:effectLst/>
                <a:ea typeface="Aptos" panose="020B0004020202020204" pitchFamily="34" charset="0"/>
                <a:cs typeface="Times New Roman" panose="02020603050405020304" pitchFamily="18" charset="0"/>
              </a:rPr>
              <a:t>Was können Menschen – wir – tun, um „Brudermorde“ zu verhindern?</a:t>
            </a:r>
            <a:br>
              <a:rPr lang="de-DE" sz="2200" kern="100" dirty="0">
                <a:effectLst/>
                <a:ea typeface="Aptos" panose="020B0004020202020204" pitchFamily="34" charset="0"/>
                <a:cs typeface="Times New Roman" panose="02020603050405020304" pitchFamily="18" charset="0"/>
              </a:rPr>
            </a:br>
            <a:r>
              <a:rPr lang="de-DE" sz="1800" kern="100" dirty="0">
                <a:effectLst/>
                <a:ea typeface="Aptos" panose="020B0004020202020204" pitchFamily="34" charset="0"/>
                <a:cs typeface="Times New Roman" panose="02020603050405020304" pitchFamily="18" charset="0"/>
              </a:rPr>
              <a:t> </a:t>
            </a:r>
            <a:br>
              <a:rPr lang="de-DE" sz="1800" kern="100" dirty="0">
                <a:effectLst/>
                <a:ea typeface="Aptos" panose="020B0004020202020204" pitchFamily="34" charset="0"/>
                <a:cs typeface="Times New Roman" panose="02020603050405020304" pitchFamily="18" charset="0"/>
              </a:rPr>
            </a:br>
            <a:endParaRPr lang="de-DE" dirty="0"/>
          </a:p>
        </p:txBody>
      </p:sp>
      <p:sp>
        <p:nvSpPr>
          <p:cNvPr id="4" name="Inhaltsplatzhalter 3">
            <a:extLst>
              <a:ext uri="{FF2B5EF4-FFF2-40B4-BE49-F238E27FC236}">
                <a16:creationId xmlns:a16="http://schemas.microsoft.com/office/drawing/2014/main" id="{F0D1C84F-ED0B-9348-BA66-78F094A89819}"/>
              </a:ext>
            </a:extLst>
          </p:cNvPr>
          <p:cNvSpPr>
            <a:spLocks noGrp="1"/>
          </p:cNvSpPr>
          <p:nvPr>
            <p:ph sz="half" idx="2"/>
          </p:nvPr>
        </p:nvSpPr>
        <p:spPr>
          <a:xfrm>
            <a:off x="5081048" y="1800520"/>
            <a:ext cx="5637229" cy="4047830"/>
          </a:xfrm>
        </p:spPr>
        <p:txBody>
          <a:bodyPr>
            <a:normAutofit/>
          </a:bodyPr>
          <a:lstStyle/>
          <a:p>
            <a:pPr>
              <a:buFont typeface="Wingdings" panose="05000000000000000000" pitchFamily="2" charset="2"/>
              <a:buChar char="Ø"/>
            </a:pPr>
            <a:r>
              <a:rPr lang="de-DE" sz="2000" i="1" dirty="0">
                <a:cs typeface="Times New Roman" panose="02020603050405020304" pitchFamily="18" charset="0"/>
              </a:rPr>
              <a:t>Mit welchen Konsequenzen muss </a:t>
            </a:r>
            <a:r>
              <a:rPr lang="de-DE" sz="2000" i="1" dirty="0" err="1">
                <a:cs typeface="Times New Roman" panose="02020603050405020304" pitchFamily="18" charset="0"/>
              </a:rPr>
              <a:t>Kain</a:t>
            </a:r>
            <a:r>
              <a:rPr lang="de-DE" sz="2000" i="1" dirty="0">
                <a:cs typeface="Times New Roman" panose="02020603050405020304" pitchFamily="18" charset="0"/>
              </a:rPr>
              <a:t> leben?</a:t>
            </a:r>
          </a:p>
          <a:p>
            <a:endParaRPr lang="de-DE" sz="2000" i="1" dirty="0">
              <a:cs typeface="Times New Roman" panose="02020603050405020304" pitchFamily="18" charset="0"/>
            </a:endParaRPr>
          </a:p>
          <a:p>
            <a:pPr>
              <a:buFont typeface="Wingdings" panose="05000000000000000000" pitchFamily="2" charset="2"/>
              <a:buChar char="Ø"/>
            </a:pPr>
            <a:r>
              <a:rPr lang="de-DE" sz="2000" i="1" dirty="0">
                <a:cs typeface="Times New Roman" panose="02020603050405020304" pitchFamily="18" charset="0"/>
              </a:rPr>
              <a:t>Was hat </a:t>
            </a:r>
            <a:r>
              <a:rPr lang="de-DE" sz="2000" i="1" dirty="0" err="1">
                <a:cs typeface="Times New Roman" panose="02020603050405020304" pitchFamily="18" charset="0"/>
              </a:rPr>
              <a:t>Kain</a:t>
            </a:r>
            <a:r>
              <a:rPr lang="de-DE" sz="2000" i="1" dirty="0">
                <a:cs typeface="Times New Roman" panose="02020603050405020304" pitchFamily="18" charset="0"/>
              </a:rPr>
              <a:t> verloren?</a:t>
            </a:r>
          </a:p>
          <a:p>
            <a:endParaRPr lang="de-DE" sz="2000" i="1" dirty="0">
              <a:cs typeface="Times New Roman" panose="02020603050405020304" pitchFamily="18" charset="0"/>
            </a:endParaRPr>
          </a:p>
          <a:p>
            <a:pPr>
              <a:buFont typeface="Wingdings" panose="05000000000000000000" pitchFamily="2" charset="2"/>
              <a:buChar char="Ø"/>
            </a:pPr>
            <a:r>
              <a:rPr lang="de-DE" sz="2000" i="1" dirty="0">
                <a:cs typeface="Times New Roman" panose="02020603050405020304" pitchFamily="18" charset="0"/>
              </a:rPr>
              <a:t>Übertragen Sie den biblischen Text auf die heutige Zeit – wo passieren heute „Brudermorde“?</a:t>
            </a:r>
          </a:p>
          <a:p>
            <a:endParaRPr lang="de-DE" sz="2000" i="1" dirty="0">
              <a:cs typeface="Times New Roman" panose="02020603050405020304" pitchFamily="18" charset="0"/>
            </a:endParaRPr>
          </a:p>
          <a:p>
            <a:pPr>
              <a:buFont typeface="Wingdings" panose="05000000000000000000" pitchFamily="2" charset="2"/>
              <a:buChar char="Ø"/>
            </a:pPr>
            <a:r>
              <a:rPr lang="de-DE" sz="2000" i="1" dirty="0">
                <a:cs typeface="Times New Roman" panose="02020603050405020304" pitchFamily="18" charset="0"/>
              </a:rPr>
              <a:t>Was können Menschen - wir – tun, um sie zu verhindern?</a:t>
            </a:r>
          </a:p>
          <a:p>
            <a:endParaRPr lang="de-DE" sz="2000" i="1" dirty="0">
              <a:latin typeface="Times New Roman" panose="02020603050405020304" pitchFamily="18" charset="0"/>
              <a:cs typeface="Times New Roman" panose="02020603050405020304" pitchFamily="18" charset="0"/>
            </a:endParaRPr>
          </a:p>
          <a:p>
            <a:endParaRPr lang="de-DE" sz="1600" i="1" dirty="0">
              <a:latin typeface="Times New Roman" panose="02020603050405020304" pitchFamily="18" charset="0"/>
              <a:cs typeface="Times New Roman" panose="02020603050405020304" pitchFamily="18" charset="0"/>
            </a:endParaRPr>
          </a:p>
          <a:p>
            <a:pPr marL="0" indent="0">
              <a:buNone/>
            </a:pPr>
            <a:endParaRPr lang="de-DE" sz="1600" i="1" dirty="0">
              <a:latin typeface="Times New Roman" panose="02020603050405020304" pitchFamily="18" charset="0"/>
              <a:cs typeface="Times New Roman" panose="02020603050405020304" pitchFamily="18" charset="0"/>
            </a:endParaRPr>
          </a:p>
          <a:p>
            <a:endParaRPr lang="de-DE" sz="1600" i="1" dirty="0">
              <a:latin typeface="Times New Roman" panose="02020603050405020304" pitchFamily="18" charset="0"/>
              <a:cs typeface="Times New Roman" panose="02020603050405020304" pitchFamily="18" charset="0"/>
            </a:endParaRPr>
          </a:p>
        </p:txBody>
      </p:sp>
      <p:pic>
        <p:nvPicPr>
          <p:cNvPr id="5" name="Inhaltsplatzhalter 4">
            <a:extLst>
              <a:ext uri="{FF2B5EF4-FFF2-40B4-BE49-F238E27FC236}">
                <a16:creationId xmlns:a16="http://schemas.microsoft.com/office/drawing/2014/main" id="{1CEEFC68-1157-0979-60CB-04BC3F3A1B0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43013" y="2245519"/>
            <a:ext cx="2857500" cy="2857500"/>
          </a:xfrm>
          <a:prstGeom prst="rect">
            <a:avLst/>
          </a:prstGeom>
          <a:noFill/>
          <a:ln>
            <a:noFill/>
          </a:ln>
        </p:spPr>
      </p:pic>
    </p:spTree>
    <p:extLst>
      <p:ext uri="{BB962C8B-B14F-4D97-AF65-F5344CB8AC3E}">
        <p14:creationId xmlns:p14="http://schemas.microsoft.com/office/powerpoint/2010/main" val="265061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68744-51FA-D0E9-5CD1-048B0BFFA462}"/>
              </a:ext>
            </a:extLst>
          </p:cNvPr>
          <p:cNvSpPr>
            <a:spLocks noGrp="1"/>
          </p:cNvSpPr>
          <p:nvPr>
            <p:ph type="title"/>
          </p:nvPr>
        </p:nvSpPr>
        <p:spPr/>
        <p:txBody>
          <a:bodyPr/>
          <a:lstStyle/>
          <a:p>
            <a:pPr algn="ctr"/>
            <a:r>
              <a:rPr lang="de-DE" dirty="0"/>
              <a:t>M1.1 Ein Brudermord in Berlin</a:t>
            </a:r>
            <a:br>
              <a:rPr lang="de-DE" dirty="0"/>
            </a:br>
            <a:r>
              <a:rPr lang="de-DE" dirty="0"/>
              <a:t>Der </a:t>
            </a:r>
            <a:r>
              <a:rPr lang="de-DE" dirty="0" err="1"/>
              <a:t>Kain</a:t>
            </a:r>
            <a:r>
              <a:rPr lang="de-DE" dirty="0"/>
              <a:t> und Abel-Prozess</a:t>
            </a:r>
          </a:p>
        </p:txBody>
      </p:sp>
      <p:sp>
        <p:nvSpPr>
          <p:cNvPr id="3" name="Inhaltsplatzhalter 2">
            <a:extLst>
              <a:ext uri="{FF2B5EF4-FFF2-40B4-BE49-F238E27FC236}">
                <a16:creationId xmlns:a16="http://schemas.microsoft.com/office/drawing/2014/main" id="{78D71542-BD5F-5B55-5E3A-C2AE22EF8210}"/>
              </a:ext>
            </a:extLst>
          </p:cNvPr>
          <p:cNvSpPr>
            <a:spLocks noGrp="1"/>
          </p:cNvSpPr>
          <p:nvPr>
            <p:ph idx="1"/>
          </p:nvPr>
        </p:nvSpPr>
        <p:spPr>
          <a:xfrm>
            <a:off x="677334" y="1746739"/>
            <a:ext cx="10009716" cy="4501662"/>
          </a:xfrm>
        </p:spPr>
        <p:txBody>
          <a:bodyPr>
            <a:normAutofit/>
          </a:bodyPr>
          <a:lstStyle/>
          <a:p>
            <a:pPr marL="0" indent="0">
              <a:buNone/>
            </a:pPr>
            <a:endParaRPr lang="de-DE" dirty="0"/>
          </a:p>
          <a:p>
            <a:pPr>
              <a:buFont typeface="Wingdings" panose="05000000000000000000" pitchFamily="2" charset="2"/>
              <a:buChar char="v"/>
            </a:pPr>
            <a:r>
              <a:rPr lang="de-DE" dirty="0">
                <a:solidFill>
                  <a:schemeClr val="tx1"/>
                </a:solidFill>
                <a:effectLst/>
              </a:rPr>
              <a:t>Am 11. Januar 2007 erschien in der Berliner Tageszeitung BZ ein Bericht über einen Fach-arzt für Orthopädie</a:t>
            </a:r>
            <a:r>
              <a:rPr lang="de-DE" dirty="0">
                <a:solidFill>
                  <a:schemeClr val="tx1"/>
                </a:solidFill>
              </a:rPr>
              <a:t>: </a:t>
            </a:r>
            <a:br>
              <a:rPr lang="de-DE" dirty="0">
                <a:solidFill>
                  <a:schemeClr val="tx1"/>
                </a:solidFill>
              </a:rPr>
            </a:br>
            <a:r>
              <a:rPr lang="de-DE" dirty="0">
                <a:solidFill>
                  <a:schemeClr val="tx1"/>
                </a:solidFill>
              </a:rPr>
              <a:t>Er versetzte </a:t>
            </a:r>
            <a:r>
              <a:rPr lang="de-DE" dirty="0">
                <a:solidFill>
                  <a:schemeClr val="tx1"/>
                </a:solidFill>
                <a:effectLst/>
              </a:rPr>
              <a:t>seinem jüngeren Bruder im Streit zwölf Messerstiche - noch im Wohnzimmer starb der Bruder.</a:t>
            </a:r>
            <a:br>
              <a:rPr lang="de-DE" dirty="0">
                <a:solidFill>
                  <a:schemeClr val="tx1"/>
                </a:solidFill>
                <a:effectLst/>
              </a:rPr>
            </a:br>
            <a:r>
              <a:rPr lang="de-DE" dirty="0">
                <a:solidFill>
                  <a:schemeClr val="tx1"/>
                </a:solidFill>
                <a:effectLst/>
              </a:rPr>
              <a:t>Der ältere Bruder wurde angeklagt. </a:t>
            </a:r>
            <a:r>
              <a:rPr lang="de-DE" dirty="0">
                <a:solidFill>
                  <a:schemeClr val="tx1"/>
                </a:solidFill>
              </a:rPr>
              <a:t>D</a:t>
            </a:r>
            <a:r>
              <a:rPr lang="de-DE" dirty="0">
                <a:solidFill>
                  <a:schemeClr val="tx1"/>
                </a:solidFill>
                <a:effectLst/>
              </a:rPr>
              <a:t>as Gerichtsverfahren weckte als „Der </a:t>
            </a:r>
            <a:r>
              <a:rPr lang="de-DE" dirty="0" err="1">
                <a:solidFill>
                  <a:schemeClr val="tx1"/>
                </a:solidFill>
                <a:effectLst/>
              </a:rPr>
              <a:t>Kain</a:t>
            </a:r>
            <a:r>
              <a:rPr lang="de-DE" dirty="0">
                <a:solidFill>
                  <a:schemeClr val="tx1"/>
                </a:solidFill>
                <a:effectLst/>
              </a:rPr>
              <a:t> und Abel-Prozess“ großes Interesse in der medialen Öffentlichkeit.</a:t>
            </a:r>
          </a:p>
          <a:p>
            <a:endParaRPr lang="de-DE" dirty="0">
              <a:solidFill>
                <a:schemeClr val="tx1"/>
              </a:solidFill>
              <a:effectLst/>
            </a:endParaRPr>
          </a:p>
          <a:p>
            <a:pPr>
              <a:buFont typeface="Wingdings" panose="05000000000000000000" pitchFamily="2" charset="2"/>
              <a:buChar char="Ø"/>
            </a:pPr>
            <a:r>
              <a:rPr lang="de-DE" i="1" dirty="0">
                <a:solidFill>
                  <a:schemeClr val="tx1"/>
                </a:solidFill>
              </a:rPr>
              <a:t>Sammeln Sie Ihre Gedanken, Fragen, Assoziationen zu diesem Fall.</a:t>
            </a:r>
            <a:br>
              <a:rPr lang="de-DE" i="1" dirty="0">
                <a:solidFill>
                  <a:schemeClr val="tx1"/>
                </a:solidFill>
              </a:rPr>
            </a:br>
            <a:br>
              <a:rPr lang="de-DE" i="1" dirty="0">
                <a:solidFill>
                  <a:schemeClr val="tx1"/>
                </a:solidFill>
              </a:rPr>
            </a:br>
            <a:r>
              <a:rPr lang="de-DE" i="1" dirty="0">
                <a:solidFill>
                  <a:schemeClr val="tx1"/>
                </a:solidFill>
              </a:rPr>
              <a:t>www.juedische-allgemeine.de/religion/voll-schuldfaehig/</a:t>
            </a:r>
          </a:p>
        </p:txBody>
      </p:sp>
      <p:pic>
        <p:nvPicPr>
          <p:cNvPr id="5" name="Grafik 4">
            <a:extLst>
              <a:ext uri="{FF2B5EF4-FFF2-40B4-BE49-F238E27FC236}">
                <a16:creationId xmlns:a16="http://schemas.microsoft.com/office/drawing/2014/main" id="{45514656-331C-3946-3A87-5F1A94F1A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021" y="4243371"/>
            <a:ext cx="2005029" cy="2005029"/>
          </a:xfrm>
          <a:prstGeom prst="rect">
            <a:avLst/>
          </a:prstGeom>
        </p:spPr>
      </p:pic>
    </p:spTree>
    <p:extLst>
      <p:ext uri="{BB962C8B-B14F-4D97-AF65-F5344CB8AC3E}">
        <p14:creationId xmlns:p14="http://schemas.microsoft.com/office/powerpoint/2010/main" val="18245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074D201-2497-37AE-CDD5-62CF625232C1}"/>
              </a:ext>
            </a:extLst>
          </p:cNvPr>
          <p:cNvSpPr>
            <a:spLocks noGrp="1"/>
          </p:cNvSpPr>
          <p:nvPr>
            <p:ph type="title"/>
          </p:nvPr>
        </p:nvSpPr>
        <p:spPr>
          <a:xfrm>
            <a:off x="643467" y="169682"/>
            <a:ext cx="3183815" cy="5590096"/>
          </a:xfrm>
        </p:spPr>
        <p:txBody>
          <a:bodyPr anchor="ctr">
            <a:normAutofit/>
          </a:bodyPr>
          <a:lstStyle/>
          <a:p>
            <a:r>
              <a:rPr lang="de-DE" sz="2400" dirty="0"/>
              <a:t>M1.2 „Der </a:t>
            </a:r>
            <a:r>
              <a:rPr lang="de-DE" sz="2400" dirty="0" err="1"/>
              <a:t>Kain</a:t>
            </a:r>
            <a:r>
              <a:rPr lang="de-DE" sz="2400" dirty="0"/>
              <a:t> und Abel-Prozess“:</a:t>
            </a:r>
            <a:br>
              <a:rPr lang="de-DE" sz="2400" dirty="0"/>
            </a:br>
            <a:r>
              <a:rPr lang="de-DE" sz="2400" dirty="0"/>
              <a:t>Verminderte Schuldfähigkeit nach Strafgesetzbuch § 21 </a:t>
            </a:r>
            <a:br>
              <a:rPr lang="de-DE" sz="2400" b="1" dirty="0"/>
            </a:br>
            <a:br>
              <a:rPr lang="de-DE" sz="3300" dirty="0"/>
            </a:br>
            <a:br>
              <a:rPr lang="de-DE" sz="3300" dirty="0"/>
            </a:br>
            <a:endParaRPr lang="de-DE" sz="3300" dirty="0"/>
          </a:p>
        </p:txBody>
      </p:sp>
      <p:sp>
        <p:nvSpPr>
          <p:cNvPr id="3" name="Inhaltsplatzhalter 2">
            <a:extLst>
              <a:ext uri="{FF2B5EF4-FFF2-40B4-BE49-F238E27FC236}">
                <a16:creationId xmlns:a16="http://schemas.microsoft.com/office/drawing/2014/main" id="{64E8F9CC-4D91-D98B-9ED0-A7B859D0739E}"/>
              </a:ext>
            </a:extLst>
          </p:cNvPr>
          <p:cNvSpPr>
            <a:spLocks noGrp="1"/>
          </p:cNvSpPr>
          <p:nvPr>
            <p:ph idx="1"/>
          </p:nvPr>
        </p:nvSpPr>
        <p:spPr>
          <a:xfrm>
            <a:off x="4281089" y="1071161"/>
            <a:ext cx="7338216" cy="5373883"/>
          </a:xfrm>
        </p:spPr>
        <p:txBody>
          <a:bodyPr anchor="ctr">
            <a:normAutofit/>
          </a:bodyPr>
          <a:lstStyle/>
          <a:p>
            <a:pPr marL="0" indent="0">
              <a:buNone/>
            </a:pPr>
            <a:endParaRPr lang="de-DE" sz="1600" dirty="0"/>
          </a:p>
          <a:p>
            <a:pPr marL="0" indent="0" algn="just">
              <a:buNone/>
            </a:pPr>
            <a:r>
              <a:rPr lang="de-DE" sz="1600" dirty="0"/>
              <a:t>„Ist die Fähigkeit des Täters, das Unrecht der Tat einzusehen oder nach dieser Einsicht zu handeln, aus einem der in § 20 bezeichneten Gründe bei Begehung der Tat erheblich vermindert, so kann die Strafe nach § 49 Abs. 1 gemildert werden.“</a:t>
            </a:r>
          </a:p>
          <a:p>
            <a:pPr marL="0" indent="0" algn="just">
              <a:buNone/>
            </a:pPr>
            <a:r>
              <a:rPr lang="de-DE" sz="1600" dirty="0"/>
              <a:t>Im Gerichtsverfahren wurden die Messerstiche nicht als Mord, sondern als ein „Affektdelikt“ gewertet und dem älteren Bruder „mildernde Umstände“ zuerkannt. Die Grundvoraussetzung war dabei, dass im Tatablauf deutlich ein Zusammenhang von „Provokation – Erregung – Tat“  erkennbar war.</a:t>
            </a:r>
          </a:p>
          <a:p>
            <a:pPr marL="0" indent="0">
              <a:buNone/>
            </a:pPr>
            <a:endParaRPr lang="de-DE" sz="1600" dirty="0"/>
          </a:p>
          <a:p>
            <a:pPr marL="0" indent="0">
              <a:buNone/>
            </a:pPr>
            <a:r>
              <a:rPr lang="de-DE" sz="1600" i="1" dirty="0"/>
              <a:t>Kennen Sie ähnliche Situationen?</a:t>
            </a:r>
          </a:p>
          <a:p>
            <a:pPr>
              <a:buFont typeface="Wingdings" panose="05000000000000000000" pitchFamily="2" charset="2"/>
              <a:buChar char="Ø"/>
            </a:pPr>
            <a:r>
              <a:rPr lang="de-DE" sz="1600" i="1" dirty="0"/>
              <a:t>Arbeiten Sie in Ihrer Arbeitsgruppe ein passendes Fallbeispiel aus:</a:t>
            </a:r>
            <a:br>
              <a:rPr lang="de-DE" sz="1600" i="1" dirty="0"/>
            </a:br>
            <a:r>
              <a:rPr lang="de-DE" sz="1600" i="1" dirty="0"/>
              <a:t>Wie konnte es dazu kommen? (Wie) könnte es verhindert werden?</a:t>
            </a:r>
          </a:p>
          <a:p>
            <a:pPr>
              <a:buFont typeface="Wingdings" panose="05000000000000000000" pitchFamily="2" charset="2"/>
              <a:buChar char="Ø"/>
            </a:pPr>
            <a:r>
              <a:rPr lang="de-DE" sz="1600" i="1" dirty="0"/>
              <a:t>Präsentieren Sie Ihr Beispiel.</a:t>
            </a:r>
          </a:p>
          <a:p>
            <a:pPr>
              <a:buFont typeface="Wingdings" panose="05000000000000000000" pitchFamily="2" charset="2"/>
              <a:buChar char="v"/>
            </a:pPr>
            <a:endParaRPr lang="de-DE" sz="1600" i="1" dirty="0">
              <a:solidFill>
                <a:srgbClr val="92D050"/>
              </a:solidFill>
            </a:endParaRPr>
          </a:p>
          <a:p>
            <a:pPr>
              <a:buFont typeface="Wingdings" panose="05000000000000000000" pitchFamily="2" charset="2"/>
              <a:buChar char="v"/>
            </a:pPr>
            <a:endParaRPr lang="de-DE" sz="1600" dirty="0">
              <a:solidFill>
                <a:srgbClr val="92D050"/>
              </a:solidFill>
            </a:endParaRPr>
          </a:p>
          <a:p>
            <a:pPr marL="0" indent="0">
              <a:buNone/>
            </a:pPr>
            <a:endParaRPr lang="de-DE" sz="1600" dirty="0">
              <a:solidFill>
                <a:srgbClr val="FF0000"/>
              </a:solidFill>
            </a:endParaRPr>
          </a:p>
          <a:p>
            <a:pPr marL="0" indent="0">
              <a:buNone/>
            </a:pPr>
            <a:endParaRPr lang="de-DE" sz="1600" i="1" dirty="0"/>
          </a:p>
        </p:txBody>
      </p:sp>
    </p:spTree>
    <p:extLst>
      <p:ext uri="{BB962C8B-B14F-4D97-AF65-F5344CB8AC3E}">
        <p14:creationId xmlns:p14="http://schemas.microsoft.com/office/powerpoint/2010/main" val="85927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CAACD6-C340-BC14-A3C5-8272E105CAF5}"/>
              </a:ext>
            </a:extLst>
          </p:cNvPr>
          <p:cNvSpPr>
            <a:spLocks noGrp="1"/>
          </p:cNvSpPr>
          <p:nvPr>
            <p:ph type="title"/>
          </p:nvPr>
        </p:nvSpPr>
        <p:spPr>
          <a:xfrm>
            <a:off x="530943" y="609600"/>
            <a:ext cx="10161638" cy="483909"/>
          </a:xfrm>
        </p:spPr>
        <p:txBody>
          <a:bodyPr>
            <a:noAutofit/>
          </a:bodyPr>
          <a:lstStyle/>
          <a:p>
            <a:pPr algn="ctr"/>
            <a:r>
              <a:rPr lang="de-DE" sz="2800" dirty="0"/>
              <a:t>M2.1</a:t>
            </a:r>
            <a:r>
              <a:rPr lang="de-DE" sz="3200" dirty="0"/>
              <a:t> „du aber herrsche über die Sünde“- Genesis 4,1-7 </a:t>
            </a:r>
          </a:p>
        </p:txBody>
      </p:sp>
      <p:sp>
        <p:nvSpPr>
          <p:cNvPr id="5" name="Inhaltsplatzhalter 4">
            <a:extLst>
              <a:ext uri="{FF2B5EF4-FFF2-40B4-BE49-F238E27FC236}">
                <a16:creationId xmlns:a16="http://schemas.microsoft.com/office/drawing/2014/main" id="{FD63A492-8BE4-B9DC-4CB7-C5B320B5954F}"/>
              </a:ext>
            </a:extLst>
          </p:cNvPr>
          <p:cNvSpPr>
            <a:spLocks noGrp="1"/>
          </p:cNvSpPr>
          <p:nvPr>
            <p:ph sz="half" idx="2"/>
          </p:nvPr>
        </p:nvSpPr>
        <p:spPr>
          <a:xfrm>
            <a:off x="3421930" y="1555421"/>
            <a:ext cx="7795967" cy="4692979"/>
          </a:xfrm>
        </p:spPr>
        <p:txBody>
          <a:bodyPr>
            <a:noAutofit/>
          </a:bodyPr>
          <a:lstStyle/>
          <a:p>
            <a:pPr marL="0" indent="0">
              <a:buNone/>
            </a:pPr>
            <a:r>
              <a:rPr lang="de-DE" sz="1600" i="1" kern="100" dirty="0">
                <a:effectLst/>
                <a:ea typeface="Aptos" panose="020B0004020202020204" pitchFamily="34" charset="0"/>
                <a:cs typeface="Times New Roman" panose="02020603050405020304" pitchFamily="18" charset="0"/>
              </a:rPr>
              <a:t>Welche</a:t>
            </a:r>
            <a:r>
              <a:rPr lang="de-DE" sz="1600" i="1" kern="100" dirty="0">
                <a:ea typeface="Aptos" panose="020B0004020202020204" pitchFamily="34" charset="0"/>
                <a:cs typeface="Times New Roman" panose="02020603050405020304" pitchFamily="18" charset="0"/>
              </a:rPr>
              <a:t> Reaktionen, </a:t>
            </a:r>
            <a:r>
              <a:rPr lang="de-DE" sz="1600" i="1" kern="100" dirty="0">
                <a:effectLst/>
                <a:ea typeface="Aptos" panose="020B0004020202020204" pitchFamily="34" charset="0"/>
                <a:cs typeface="Times New Roman" panose="02020603050405020304" pitchFamily="18" charset="0"/>
              </a:rPr>
              <a:t>Gedanken, Gefühle, Fragen löst diese Erzählung bei Ihnen aus? </a:t>
            </a:r>
          </a:p>
          <a:p>
            <a:pPr marL="0" indent="0">
              <a:buNone/>
            </a:pPr>
            <a:r>
              <a:rPr lang="de-DE" sz="1600" i="1" kern="100" dirty="0">
                <a:effectLst/>
                <a:ea typeface="Aptos" panose="020B0004020202020204" pitchFamily="34" charset="0"/>
                <a:cs typeface="Times New Roman" panose="02020603050405020304" pitchFamily="18" charset="0"/>
              </a:rPr>
              <a:t>Halten Sie zunächst fest, was Ihnen wichtig ist – durch schriftliche Notizen oder eine Audioaufnahme mit Ihrem Smartphone. Arbeiten Sie anschließend in einer Kleingruppe.</a:t>
            </a:r>
          </a:p>
          <a:p>
            <a:pPr>
              <a:buFont typeface="Wingdings" panose="05000000000000000000" pitchFamily="2" charset="2"/>
              <a:buChar char="Ø"/>
            </a:pPr>
            <a:r>
              <a:rPr lang="de-DE" sz="1600" i="1" kern="100" dirty="0">
                <a:effectLst/>
                <a:ea typeface="Aptos" panose="020B0004020202020204" pitchFamily="34" charset="0"/>
                <a:cs typeface="Times New Roman" panose="02020603050405020304" pitchFamily="18" charset="0"/>
              </a:rPr>
              <a:t>                Versetzen Sie sich in </a:t>
            </a:r>
            <a:r>
              <a:rPr lang="de-DE" sz="1600" i="1" kern="100" dirty="0" err="1">
                <a:effectLst/>
                <a:ea typeface="Aptos" panose="020B0004020202020204" pitchFamily="34" charset="0"/>
                <a:cs typeface="Times New Roman" panose="02020603050405020304" pitchFamily="18" charset="0"/>
              </a:rPr>
              <a:t>Kain</a:t>
            </a:r>
            <a:r>
              <a:rPr lang="de-DE" sz="1600" i="1" kern="100" dirty="0">
                <a:effectLst/>
                <a:ea typeface="Aptos" panose="020B0004020202020204" pitchFamily="34" charset="0"/>
                <a:cs typeface="Times New Roman" panose="02020603050405020304" pitchFamily="18" charset="0"/>
              </a:rPr>
              <a:t> hinein, was geht in ihm vor?</a:t>
            </a:r>
            <a:br>
              <a:rPr lang="de-DE" sz="1600" i="1" kern="100" dirty="0">
                <a:effectLst/>
                <a:ea typeface="Aptos" panose="020B0004020202020204" pitchFamily="34" charset="0"/>
                <a:cs typeface="Times New Roman" panose="02020603050405020304" pitchFamily="18" charset="0"/>
              </a:rPr>
            </a:br>
            <a:endParaRPr lang="de-DE" sz="1600" i="1" kern="100" dirty="0">
              <a:effectLst/>
              <a:ea typeface="Aptos" panose="020B0004020202020204" pitchFamily="34" charset="0"/>
              <a:cs typeface="Times New Roman" panose="02020603050405020304" pitchFamily="18" charset="0"/>
            </a:endParaRPr>
          </a:p>
          <a:p>
            <a:pPr marL="0" indent="0">
              <a:buNone/>
            </a:pPr>
            <a:endParaRPr lang="de-DE" sz="1600" i="1" kern="100" dirty="0">
              <a:effectLst/>
              <a:ea typeface="Aptos" panose="020B0004020202020204" pitchFamily="34" charset="0"/>
              <a:cs typeface="Times New Roman" panose="02020603050405020304" pitchFamily="18" charset="0"/>
            </a:endParaRPr>
          </a:p>
          <a:p>
            <a:pPr>
              <a:buFont typeface="Wingdings" panose="05000000000000000000" pitchFamily="2" charset="2"/>
              <a:buChar char="Ø"/>
            </a:pPr>
            <a:r>
              <a:rPr lang="de-DE" sz="1600" i="1" kern="100" dirty="0">
                <a:effectLst/>
                <a:ea typeface="Aptos" panose="020B0004020202020204" pitchFamily="34" charset="0"/>
                <a:cs typeface="Times New Roman" panose="02020603050405020304" pitchFamily="18" charset="0"/>
              </a:rPr>
              <a:t>Was könnte </a:t>
            </a:r>
            <a:r>
              <a:rPr lang="de-DE" sz="1600" i="1" kern="100" dirty="0" err="1">
                <a:effectLst/>
                <a:ea typeface="Aptos" panose="020B0004020202020204" pitchFamily="34" charset="0"/>
                <a:cs typeface="Times New Roman" panose="02020603050405020304" pitchFamily="18" charset="0"/>
              </a:rPr>
              <a:t>Kain</a:t>
            </a:r>
            <a:r>
              <a:rPr lang="de-DE" sz="1600" i="1" kern="100" dirty="0">
                <a:effectLst/>
                <a:ea typeface="Aptos" panose="020B0004020202020204" pitchFamily="34" charset="0"/>
                <a:cs typeface="Times New Roman" panose="02020603050405020304" pitchFamily="18" charset="0"/>
              </a:rPr>
              <a:t> auf Gottes Frage antworten?</a:t>
            </a:r>
            <a:br>
              <a:rPr lang="de-DE" sz="1600" i="1" kern="100" dirty="0">
                <a:effectLst/>
                <a:ea typeface="Aptos" panose="020B0004020202020204" pitchFamily="34" charset="0"/>
                <a:cs typeface="Times New Roman" panose="02020603050405020304" pitchFamily="18" charset="0"/>
              </a:rPr>
            </a:br>
            <a:endParaRPr lang="de-DE" sz="1600" i="1" kern="100" dirty="0">
              <a:effectLst/>
              <a:ea typeface="Aptos" panose="020B0004020202020204" pitchFamily="34" charset="0"/>
              <a:cs typeface="Times New Roman" panose="02020603050405020304" pitchFamily="18" charset="0"/>
            </a:endParaRPr>
          </a:p>
          <a:p>
            <a:pPr>
              <a:buFont typeface="Wingdings" panose="05000000000000000000" pitchFamily="2" charset="2"/>
              <a:buChar char="Ø"/>
            </a:pPr>
            <a:r>
              <a:rPr lang="de-DE" sz="1600" i="1" kern="100" dirty="0">
                <a:effectLst/>
                <a:ea typeface="Aptos" panose="020B0004020202020204" pitchFamily="34" charset="0"/>
                <a:cs typeface="Times New Roman" panose="02020603050405020304" pitchFamily="18" charset="0"/>
              </a:rPr>
              <a:t>Diskutieren Sie in </a:t>
            </a:r>
            <a:r>
              <a:rPr lang="de-DE" sz="1600" i="1" kern="100" dirty="0">
                <a:ea typeface="Aptos" panose="020B0004020202020204" pitchFamily="34" charset="0"/>
                <a:cs typeface="Times New Roman" panose="02020603050405020304" pitchFamily="18" charset="0"/>
              </a:rPr>
              <a:t>Ihrer</a:t>
            </a:r>
            <a:r>
              <a:rPr lang="de-DE" sz="1600" i="1" kern="100" dirty="0">
                <a:effectLst/>
                <a:ea typeface="Aptos" panose="020B0004020202020204" pitchFamily="34" charset="0"/>
                <a:cs typeface="Times New Roman" panose="02020603050405020304" pitchFamily="18" charset="0"/>
              </a:rPr>
              <a:t> Arbeitsgruppe die Aussagen über „fromm</a:t>
            </a:r>
            <a:r>
              <a:rPr lang="de-DE" sz="1600" i="1" kern="100" dirty="0">
                <a:ea typeface="Aptos" panose="020B0004020202020204" pitchFamily="34" charset="0"/>
                <a:cs typeface="Times New Roman" panose="02020603050405020304" pitchFamily="18" charset="0"/>
              </a:rPr>
              <a:t> </a:t>
            </a:r>
            <a:r>
              <a:rPr lang="de-DE" sz="1600" i="1" kern="100" dirty="0">
                <a:effectLst/>
                <a:ea typeface="Aptos" panose="020B0004020202020204" pitchFamily="34" charset="0"/>
                <a:cs typeface="Times New Roman" panose="02020603050405020304" pitchFamily="18" charset="0"/>
              </a:rPr>
              <a:t>sein“ und „Sünde“. Entwickeln Sie Ideen und Tipps, damit </a:t>
            </a:r>
            <a:r>
              <a:rPr lang="de-DE" sz="1600" i="1" kern="100" dirty="0" err="1">
                <a:effectLst/>
                <a:ea typeface="Aptos" panose="020B0004020202020204" pitchFamily="34" charset="0"/>
                <a:cs typeface="Times New Roman" panose="02020603050405020304" pitchFamily="18" charset="0"/>
              </a:rPr>
              <a:t>Kain</a:t>
            </a:r>
            <a:r>
              <a:rPr lang="de-DE" sz="1600" i="1" kern="100" dirty="0">
                <a:effectLst/>
                <a:ea typeface="Aptos" panose="020B0004020202020204" pitchFamily="34" charset="0"/>
                <a:cs typeface="Times New Roman" panose="02020603050405020304" pitchFamily="18" charset="0"/>
              </a:rPr>
              <a:t> die Aufforderung, „du aber herrsche über sie“ umsetzen kann. </a:t>
            </a:r>
            <a:endParaRPr lang="de-DE" sz="1600" kern="100" dirty="0">
              <a:effectLst/>
              <a:ea typeface="Aptos" panose="020B000402020202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de-DE" sz="1600" i="1" kern="100" dirty="0">
                <a:effectLst/>
                <a:ea typeface="Aptos" panose="020B0004020202020204" pitchFamily="34" charset="0"/>
                <a:cs typeface="Times New Roman" panose="02020603050405020304" pitchFamily="18" charset="0"/>
              </a:rPr>
              <a:t>Gestalten Sie aus den Ergebnissen Ihrer Gruppenarbeit ein </a:t>
            </a:r>
            <a:r>
              <a:rPr lang="de-DE" sz="1600" b="1" i="1" kern="100" dirty="0">
                <a:effectLst/>
                <a:ea typeface="Aptos" panose="020B0004020202020204" pitchFamily="34" charset="0"/>
                <a:cs typeface="Times New Roman" panose="02020603050405020304" pitchFamily="18" charset="0"/>
              </a:rPr>
              <a:t>Plakat</a:t>
            </a:r>
            <a:r>
              <a:rPr lang="de-DE" sz="1600" i="1" kern="100" dirty="0">
                <a:effectLst/>
                <a:ea typeface="Aptos" panose="020B0004020202020204" pitchFamily="34" charset="0"/>
                <a:cs typeface="Times New Roman" panose="02020603050405020304" pitchFamily="18" charset="0"/>
              </a:rPr>
              <a:t>, das alle Ergebnisse berücksichtigt.</a:t>
            </a:r>
            <a:endParaRPr lang="de-DE" sz="1600" kern="100" dirty="0">
              <a:effectLst/>
              <a:ea typeface="Aptos" panose="020B0004020202020204" pitchFamily="34" charset="0"/>
              <a:cs typeface="Times New Roman" panose="02020603050405020304" pitchFamily="18" charset="0"/>
            </a:endParaRPr>
          </a:p>
          <a:p>
            <a:pPr marL="0" indent="0">
              <a:buNone/>
            </a:pPr>
            <a:endParaRPr lang="de-DE" sz="16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3" name="Inhaltsplatzhalter 5" descr="Wütende Gesichtskontur Silhouette">
            <a:extLst>
              <a:ext uri="{FF2B5EF4-FFF2-40B4-BE49-F238E27FC236}">
                <a16:creationId xmlns:a16="http://schemas.microsoft.com/office/drawing/2014/main" id="{360EDBA0-6C58-C6D7-0463-B148492BE7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4267" y="2957768"/>
            <a:ext cx="1190024" cy="1190024"/>
          </a:xfrm>
          <a:prstGeom prst="rect">
            <a:avLst/>
          </a:prstGeom>
        </p:spPr>
      </p:pic>
      <p:pic>
        <p:nvPicPr>
          <p:cNvPr id="6" name="Inhaltsplatzhalter 5" descr="Spiegelung Silhouette">
            <a:extLst>
              <a:ext uri="{FF2B5EF4-FFF2-40B4-BE49-F238E27FC236}">
                <a16:creationId xmlns:a16="http://schemas.microsoft.com/office/drawing/2014/main" id="{CF735772-8597-5284-9AA8-44AF8B9F42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8417" y="3425840"/>
            <a:ext cx="1190025" cy="1190025"/>
          </a:xfrm>
          <a:prstGeom prst="rect">
            <a:avLst/>
          </a:prstGeom>
        </p:spPr>
      </p:pic>
      <p:pic>
        <p:nvPicPr>
          <p:cNvPr id="7" name="Inhaltsplatzhalter 6">
            <a:extLst>
              <a:ext uri="{FF2B5EF4-FFF2-40B4-BE49-F238E27FC236}">
                <a16:creationId xmlns:a16="http://schemas.microsoft.com/office/drawing/2014/main" id="{D3978DA4-24C8-8839-B696-B5431CD8C103}"/>
              </a:ext>
            </a:extLst>
          </p:cNvPr>
          <p:cNvPicPr>
            <a:picLocks noGrp="1" noChangeAspect="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a:off x="793750" y="2110581"/>
            <a:ext cx="2527407" cy="2527407"/>
          </a:xfrm>
          <a:prstGeom prst="rect">
            <a:avLst/>
          </a:prstGeom>
          <a:noFill/>
          <a:ln>
            <a:noFill/>
          </a:ln>
        </p:spPr>
      </p:pic>
    </p:spTree>
    <p:extLst>
      <p:ext uri="{BB962C8B-B14F-4D97-AF65-F5344CB8AC3E}">
        <p14:creationId xmlns:p14="http://schemas.microsoft.com/office/powerpoint/2010/main" val="375262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7" name="Straight Connector 16">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Isosceles Triangle 20">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2"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3"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4"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Isosceles Triangle 24">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6" name="Isosceles Triangle 25">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9" name="Textfeld 8">
            <a:extLst>
              <a:ext uri="{FF2B5EF4-FFF2-40B4-BE49-F238E27FC236}">
                <a16:creationId xmlns:a16="http://schemas.microsoft.com/office/drawing/2014/main" id="{3D0FD697-7EF6-DEFD-2793-6AE17D7F1B16}"/>
              </a:ext>
            </a:extLst>
          </p:cNvPr>
          <p:cNvSpPr txBox="1"/>
          <p:nvPr/>
        </p:nvSpPr>
        <p:spPr>
          <a:xfrm>
            <a:off x="677334" y="609600"/>
            <a:ext cx="8922934" cy="1320800"/>
          </a:xfrm>
          <a:prstGeom prst="rect">
            <a:avLst/>
          </a:prstGeom>
        </p:spPr>
        <p:txBody>
          <a:bodyPr vert="horz" lIns="91440" tIns="45720" rIns="91440" bIns="45720" rtlCol="0" anchor="t">
            <a:normAutofit fontScale="92500"/>
          </a:bodyPr>
          <a:lstStyle/>
          <a:p>
            <a:pPr>
              <a:lnSpc>
                <a:spcPct val="90000"/>
              </a:lnSpc>
              <a:spcBef>
                <a:spcPct val="0"/>
              </a:spcBef>
              <a:spcAft>
                <a:spcPts val="600"/>
              </a:spcAft>
            </a:pPr>
            <a:r>
              <a:rPr lang="en-US" sz="2500" dirty="0">
                <a:solidFill>
                  <a:schemeClr val="accent1"/>
                </a:solidFill>
                <a:effectLst/>
                <a:latin typeface="+mj-lt"/>
                <a:ea typeface="+mj-ea"/>
                <a:cs typeface="+mj-cs"/>
              </a:rPr>
              <a:t>M2.2 „Da </a:t>
            </a:r>
            <a:r>
              <a:rPr lang="en-US" sz="2500" dirty="0" err="1">
                <a:solidFill>
                  <a:schemeClr val="accent1"/>
                </a:solidFill>
                <a:effectLst/>
                <a:latin typeface="+mj-lt"/>
                <a:ea typeface="+mj-ea"/>
                <a:cs typeface="+mj-cs"/>
              </a:rPr>
              <a:t>ergrimmte</a:t>
            </a:r>
            <a:r>
              <a:rPr lang="en-US" sz="2500" dirty="0">
                <a:solidFill>
                  <a:schemeClr val="accent1"/>
                </a:solidFill>
                <a:effectLst/>
                <a:latin typeface="+mj-lt"/>
                <a:ea typeface="+mj-ea"/>
                <a:cs typeface="+mj-cs"/>
              </a:rPr>
              <a:t> Kain </a:t>
            </a:r>
            <a:r>
              <a:rPr lang="en-US" sz="2500" dirty="0" err="1">
                <a:solidFill>
                  <a:schemeClr val="accent1"/>
                </a:solidFill>
                <a:effectLst/>
                <a:latin typeface="+mj-lt"/>
                <a:ea typeface="+mj-ea"/>
                <a:cs typeface="+mj-cs"/>
              </a:rPr>
              <a:t>sehr</a:t>
            </a:r>
            <a:r>
              <a:rPr lang="en-US" sz="2500" dirty="0">
                <a:solidFill>
                  <a:schemeClr val="accent1"/>
                </a:solidFill>
                <a:effectLst/>
                <a:latin typeface="+mj-lt"/>
                <a:ea typeface="+mj-ea"/>
                <a:cs typeface="+mj-cs"/>
              </a:rPr>
              <a:t> und </a:t>
            </a:r>
            <a:r>
              <a:rPr lang="en-US" sz="2500" dirty="0" err="1">
                <a:solidFill>
                  <a:schemeClr val="accent1"/>
                </a:solidFill>
                <a:effectLst/>
                <a:latin typeface="+mj-lt"/>
                <a:ea typeface="+mj-ea"/>
                <a:cs typeface="+mj-cs"/>
              </a:rPr>
              <a:t>senkte</a:t>
            </a:r>
            <a:r>
              <a:rPr lang="en-US" sz="2500" dirty="0">
                <a:solidFill>
                  <a:schemeClr val="accent1"/>
                </a:solidFill>
                <a:effectLst/>
                <a:latin typeface="+mj-lt"/>
                <a:ea typeface="+mj-ea"/>
                <a:cs typeface="+mj-cs"/>
              </a:rPr>
              <a:t> </a:t>
            </a:r>
            <a:r>
              <a:rPr lang="en-US" sz="2500" dirty="0" err="1">
                <a:solidFill>
                  <a:schemeClr val="accent1"/>
                </a:solidFill>
                <a:effectLst/>
                <a:latin typeface="+mj-lt"/>
                <a:ea typeface="+mj-ea"/>
                <a:cs typeface="+mj-cs"/>
              </a:rPr>
              <a:t>finster</a:t>
            </a:r>
            <a:r>
              <a:rPr lang="en-US" sz="2500" dirty="0">
                <a:solidFill>
                  <a:schemeClr val="accent1"/>
                </a:solidFill>
                <a:effectLst/>
                <a:latin typeface="+mj-lt"/>
                <a:ea typeface="+mj-ea"/>
                <a:cs typeface="+mj-cs"/>
              </a:rPr>
              <a:t> seinen </a:t>
            </a:r>
            <a:r>
              <a:rPr lang="en-US" sz="2500" dirty="0" err="1">
                <a:solidFill>
                  <a:schemeClr val="accent1"/>
                </a:solidFill>
                <a:effectLst/>
                <a:latin typeface="+mj-lt"/>
                <a:ea typeface="+mj-ea"/>
                <a:cs typeface="+mj-cs"/>
              </a:rPr>
              <a:t>Blick</a:t>
            </a:r>
            <a:r>
              <a:rPr lang="en-US" sz="2500" dirty="0">
                <a:solidFill>
                  <a:schemeClr val="accent1"/>
                </a:solidFill>
                <a:effectLst/>
                <a:latin typeface="+mj-lt"/>
                <a:ea typeface="+mj-ea"/>
                <a:cs typeface="+mj-cs"/>
              </a:rPr>
              <a:t>.“</a:t>
            </a:r>
          </a:p>
          <a:p>
            <a:pPr>
              <a:lnSpc>
                <a:spcPct val="90000"/>
              </a:lnSpc>
              <a:spcBef>
                <a:spcPct val="0"/>
              </a:spcBef>
              <a:spcAft>
                <a:spcPts val="600"/>
              </a:spcAft>
            </a:pPr>
            <a:r>
              <a:rPr lang="en-US" sz="2500" dirty="0">
                <a:solidFill>
                  <a:schemeClr val="accent1"/>
                </a:solidFill>
                <a:latin typeface="+mj-lt"/>
                <a:ea typeface="+mj-ea"/>
                <a:cs typeface="+mj-cs"/>
              </a:rPr>
              <a:t>Was hat </a:t>
            </a:r>
            <a:r>
              <a:rPr lang="en-US" sz="2500" dirty="0" err="1">
                <a:solidFill>
                  <a:schemeClr val="accent1"/>
                </a:solidFill>
                <a:latin typeface="+mj-lt"/>
                <a:ea typeface="+mj-ea"/>
                <a:cs typeface="+mj-cs"/>
              </a:rPr>
              <a:t>diese</a:t>
            </a:r>
            <a:r>
              <a:rPr lang="en-US" sz="2500" dirty="0">
                <a:solidFill>
                  <a:schemeClr val="accent1"/>
                </a:solidFill>
                <a:latin typeface="+mj-lt"/>
                <a:ea typeface="+mj-ea"/>
                <a:cs typeface="+mj-cs"/>
              </a:rPr>
              <a:t> </a:t>
            </a:r>
            <a:r>
              <a:rPr lang="en-US" sz="2500" dirty="0" err="1">
                <a:solidFill>
                  <a:schemeClr val="accent1"/>
                </a:solidFill>
                <a:latin typeface="+mj-lt"/>
                <a:ea typeface="+mj-ea"/>
                <a:cs typeface="+mj-cs"/>
              </a:rPr>
              <a:t>Erzählung</a:t>
            </a:r>
            <a:r>
              <a:rPr lang="en-US" sz="2500" dirty="0">
                <a:solidFill>
                  <a:schemeClr val="accent1"/>
                </a:solidFill>
                <a:latin typeface="+mj-lt"/>
                <a:ea typeface="+mj-ea"/>
                <a:cs typeface="+mj-cs"/>
              </a:rPr>
              <a:t> </a:t>
            </a:r>
            <a:r>
              <a:rPr lang="en-US" sz="2500" dirty="0" err="1">
                <a:solidFill>
                  <a:schemeClr val="accent1"/>
                </a:solidFill>
                <a:latin typeface="+mj-lt"/>
                <a:ea typeface="+mj-ea"/>
                <a:cs typeface="+mj-cs"/>
              </a:rPr>
              <a:t>mit</a:t>
            </a:r>
            <a:r>
              <a:rPr lang="en-US" sz="2500" dirty="0">
                <a:solidFill>
                  <a:schemeClr val="accent1"/>
                </a:solidFill>
                <a:latin typeface="+mj-lt"/>
                <a:ea typeface="+mj-ea"/>
                <a:cs typeface="+mj-cs"/>
              </a:rPr>
              <a:t> mir, </a:t>
            </a:r>
            <a:r>
              <a:rPr lang="en-US" sz="2500" dirty="0" err="1">
                <a:solidFill>
                  <a:schemeClr val="accent1"/>
                </a:solidFill>
                <a:latin typeface="+mj-lt"/>
                <a:ea typeface="+mj-ea"/>
                <a:cs typeface="+mj-cs"/>
              </a:rPr>
              <a:t>mit</a:t>
            </a:r>
            <a:r>
              <a:rPr lang="en-US" sz="2500" dirty="0">
                <a:solidFill>
                  <a:schemeClr val="accent1"/>
                </a:solidFill>
                <a:latin typeface="+mj-lt"/>
                <a:ea typeface="+mj-ea"/>
                <a:cs typeface="+mj-cs"/>
              </a:rPr>
              <a:t> </a:t>
            </a:r>
            <a:r>
              <a:rPr lang="en-US" sz="2500" dirty="0" err="1">
                <a:solidFill>
                  <a:schemeClr val="accent1"/>
                </a:solidFill>
                <a:latin typeface="+mj-lt"/>
                <a:ea typeface="+mj-ea"/>
                <a:cs typeface="+mj-cs"/>
              </a:rPr>
              <a:t>uns</a:t>
            </a:r>
            <a:r>
              <a:rPr lang="en-US" sz="2500" dirty="0">
                <a:solidFill>
                  <a:schemeClr val="accent1"/>
                </a:solidFill>
                <a:latin typeface="+mj-lt"/>
                <a:ea typeface="+mj-ea"/>
                <a:cs typeface="+mj-cs"/>
              </a:rPr>
              <a:t>, </a:t>
            </a:r>
            <a:r>
              <a:rPr lang="en-US" sz="2500" dirty="0" err="1">
                <a:solidFill>
                  <a:schemeClr val="accent1"/>
                </a:solidFill>
                <a:latin typeface="+mj-lt"/>
                <a:ea typeface="+mj-ea"/>
                <a:cs typeface="+mj-cs"/>
              </a:rPr>
              <a:t>mit</a:t>
            </a:r>
            <a:r>
              <a:rPr lang="en-US" sz="2500" dirty="0">
                <a:solidFill>
                  <a:schemeClr val="accent1"/>
                </a:solidFill>
                <a:latin typeface="+mj-lt"/>
                <a:ea typeface="+mj-ea"/>
                <a:cs typeface="+mj-cs"/>
              </a:rPr>
              <a:t> </a:t>
            </a:r>
            <a:r>
              <a:rPr lang="en-US" sz="2500" dirty="0" err="1">
                <a:solidFill>
                  <a:schemeClr val="accent1"/>
                </a:solidFill>
                <a:latin typeface="+mj-lt"/>
                <a:ea typeface="+mj-ea"/>
                <a:cs typeface="+mj-cs"/>
              </a:rPr>
              <a:t>unserer</a:t>
            </a:r>
            <a:r>
              <a:rPr lang="en-US" sz="2500" dirty="0">
                <a:solidFill>
                  <a:schemeClr val="accent1"/>
                </a:solidFill>
                <a:latin typeface="+mj-lt"/>
                <a:ea typeface="+mj-ea"/>
                <a:cs typeface="+mj-cs"/>
              </a:rPr>
              <a:t> Gesellschaft </a:t>
            </a:r>
            <a:r>
              <a:rPr lang="en-US" sz="2500" dirty="0" err="1">
                <a:solidFill>
                  <a:schemeClr val="accent1"/>
                </a:solidFill>
                <a:latin typeface="+mj-lt"/>
                <a:ea typeface="+mj-ea"/>
                <a:cs typeface="+mj-cs"/>
              </a:rPr>
              <a:t>zu</a:t>
            </a:r>
            <a:r>
              <a:rPr lang="en-US" sz="2500" dirty="0">
                <a:solidFill>
                  <a:schemeClr val="accent1"/>
                </a:solidFill>
                <a:latin typeface="+mj-lt"/>
                <a:ea typeface="+mj-ea"/>
                <a:cs typeface="+mj-cs"/>
              </a:rPr>
              <a:t> tun?</a:t>
            </a:r>
          </a:p>
        </p:txBody>
      </p:sp>
      <p:pic>
        <p:nvPicPr>
          <p:cNvPr id="3" name="Grafik 2" descr="Ein gemeines Gesicht">
            <a:extLst>
              <a:ext uri="{FF2B5EF4-FFF2-40B4-BE49-F238E27FC236}">
                <a16:creationId xmlns:a16="http://schemas.microsoft.com/office/drawing/2014/main" id="{62428CFC-1D57-90DD-A1CB-5B8F17C8E4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474" y="2159331"/>
            <a:ext cx="2915973" cy="2915973"/>
          </a:xfrm>
          <a:prstGeom prst="rect">
            <a:avLst/>
          </a:prstGeom>
        </p:spPr>
      </p:pic>
      <p:sp>
        <p:nvSpPr>
          <p:cNvPr id="11" name="Textfeld 10">
            <a:extLst>
              <a:ext uri="{FF2B5EF4-FFF2-40B4-BE49-F238E27FC236}">
                <a16:creationId xmlns:a16="http://schemas.microsoft.com/office/drawing/2014/main" id="{C5145595-8989-B269-BF2A-19312182D64C}"/>
              </a:ext>
            </a:extLst>
          </p:cNvPr>
          <p:cNvSpPr txBox="1"/>
          <p:nvPr/>
        </p:nvSpPr>
        <p:spPr>
          <a:xfrm>
            <a:off x="4921183" y="2827339"/>
            <a:ext cx="5207839" cy="2335211"/>
          </a:xfrm>
          <a:prstGeom prst="rect">
            <a:avLst/>
          </a:prstGeom>
        </p:spPr>
        <p:txBody>
          <a:bodyPr vert="horz" lIns="91440" tIns="45720" rIns="91440" bIns="45720" rtlCol="0">
            <a:normAutofit/>
          </a:bodyPr>
          <a:lstStyle/>
          <a:p>
            <a:pPr marL="285750" indent="-285750">
              <a:lnSpc>
                <a:spcPct val="90000"/>
              </a:lnSpc>
              <a:spcBef>
                <a:spcPts val="1000"/>
              </a:spcBef>
              <a:buClr>
                <a:schemeClr val="accent1"/>
              </a:buClr>
              <a:buSzPct val="80000"/>
              <a:buFont typeface="Wingdings" panose="05000000000000000000" pitchFamily="2" charset="2"/>
              <a:buChar char="Ø"/>
            </a:pPr>
            <a:r>
              <a:rPr lang="en-US" i="1" dirty="0">
                <a:solidFill>
                  <a:schemeClr val="tx1">
                    <a:lumMod val="75000"/>
                    <a:lumOff val="25000"/>
                  </a:schemeClr>
                </a:solidFill>
                <a:effectLst/>
              </a:rPr>
              <a:t>Was </a:t>
            </a:r>
            <a:r>
              <a:rPr lang="en-US" i="1" dirty="0" err="1">
                <a:solidFill>
                  <a:schemeClr val="tx1">
                    <a:lumMod val="75000"/>
                    <a:lumOff val="25000"/>
                  </a:schemeClr>
                </a:solidFill>
                <a:effectLst/>
              </a:rPr>
              <a:t>würden</a:t>
            </a:r>
            <a:r>
              <a:rPr lang="en-US" i="1" dirty="0">
                <a:solidFill>
                  <a:schemeClr val="tx1">
                    <a:lumMod val="75000"/>
                    <a:lumOff val="25000"/>
                  </a:schemeClr>
                </a:solidFill>
                <a:effectLst/>
              </a:rPr>
              <a:t> </a:t>
            </a:r>
            <a:r>
              <a:rPr lang="en-US" b="1" i="1" dirty="0">
                <a:solidFill>
                  <a:schemeClr val="tx1">
                    <a:lumMod val="75000"/>
                    <a:lumOff val="25000"/>
                  </a:schemeClr>
                </a:solidFill>
                <a:effectLst/>
              </a:rPr>
              <a:t>Sie</a:t>
            </a:r>
            <a:r>
              <a:rPr lang="en-US" i="1" dirty="0">
                <a:solidFill>
                  <a:schemeClr val="tx1">
                    <a:lumMod val="75000"/>
                    <a:lumOff val="25000"/>
                  </a:schemeClr>
                </a:solidFill>
                <a:effectLst/>
              </a:rPr>
              <a:t> an </a:t>
            </a:r>
            <a:r>
              <a:rPr lang="en-US" i="1" dirty="0" err="1">
                <a:solidFill>
                  <a:schemeClr val="tx1">
                    <a:lumMod val="75000"/>
                    <a:lumOff val="25000"/>
                  </a:schemeClr>
                </a:solidFill>
                <a:effectLst/>
              </a:rPr>
              <a:t>Kains</a:t>
            </a:r>
            <a:r>
              <a:rPr lang="en-US" i="1" dirty="0">
                <a:solidFill>
                  <a:schemeClr val="tx1">
                    <a:lumMod val="75000"/>
                    <a:lumOff val="25000"/>
                  </a:schemeClr>
                </a:solidFill>
                <a:effectLst/>
              </a:rPr>
              <a:t> Stelle tun?</a:t>
            </a:r>
          </a:p>
          <a:p>
            <a:pPr>
              <a:lnSpc>
                <a:spcPct val="90000"/>
              </a:lnSpc>
              <a:spcBef>
                <a:spcPts val="1000"/>
              </a:spcBef>
              <a:buClr>
                <a:schemeClr val="accent1"/>
              </a:buClr>
              <a:buSzPct val="80000"/>
              <a:buFont typeface="Wingdings 3" charset="2"/>
              <a:buChar char=""/>
            </a:pPr>
            <a:endParaRPr lang="en-US" i="1" dirty="0">
              <a:solidFill>
                <a:schemeClr val="tx1">
                  <a:lumMod val="75000"/>
                  <a:lumOff val="25000"/>
                </a:schemeClr>
              </a:solidFill>
              <a:effectLst/>
            </a:endParaRPr>
          </a:p>
          <a:p>
            <a:pPr marL="285750" indent="-285750">
              <a:lnSpc>
                <a:spcPct val="90000"/>
              </a:lnSpc>
              <a:spcBef>
                <a:spcPts val="1000"/>
              </a:spcBef>
              <a:buClr>
                <a:schemeClr val="accent1"/>
              </a:buClr>
              <a:buSzPct val="80000"/>
              <a:buFont typeface="Wingdings" panose="05000000000000000000" pitchFamily="2" charset="2"/>
              <a:buChar char="Ø"/>
            </a:pPr>
            <a:r>
              <a:rPr lang="en-US" i="1" dirty="0">
                <a:solidFill>
                  <a:schemeClr val="tx1">
                    <a:lumMod val="75000"/>
                    <a:lumOff val="25000"/>
                  </a:schemeClr>
                </a:solidFill>
                <a:effectLst/>
              </a:rPr>
              <a:t>Was </a:t>
            </a:r>
            <a:r>
              <a:rPr lang="en-US" i="1" dirty="0" err="1">
                <a:solidFill>
                  <a:schemeClr val="tx1">
                    <a:lumMod val="75000"/>
                    <a:lumOff val="25000"/>
                  </a:schemeClr>
                </a:solidFill>
                <a:effectLst/>
              </a:rPr>
              <a:t>kränkt</a:t>
            </a:r>
            <a:r>
              <a:rPr lang="en-US" i="1" dirty="0">
                <a:solidFill>
                  <a:schemeClr val="tx1">
                    <a:lumMod val="75000"/>
                    <a:lumOff val="25000"/>
                  </a:schemeClr>
                </a:solidFill>
                <a:effectLst/>
              </a:rPr>
              <a:t> Sie? </a:t>
            </a:r>
          </a:p>
          <a:p>
            <a:pPr marL="285750" indent="-285750">
              <a:lnSpc>
                <a:spcPct val="90000"/>
              </a:lnSpc>
              <a:spcBef>
                <a:spcPts val="1000"/>
              </a:spcBef>
              <a:buClr>
                <a:schemeClr val="accent1"/>
              </a:buClr>
              <a:buSzPct val="80000"/>
              <a:buFont typeface="Wingdings 3" charset="2"/>
              <a:buChar char=""/>
            </a:pPr>
            <a:endParaRPr lang="en-US" i="1" dirty="0">
              <a:solidFill>
                <a:schemeClr val="tx1">
                  <a:lumMod val="75000"/>
                  <a:lumOff val="25000"/>
                </a:schemeClr>
              </a:solidFill>
              <a:effectLst/>
            </a:endParaRPr>
          </a:p>
          <a:p>
            <a:pPr marL="285750" indent="-285750">
              <a:lnSpc>
                <a:spcPct val="90000"/>
              </a:lnSpc>
              <a:spcBef>
                <a:spcPts val="1000"/>
              </a:spcBef>
              <a:buClr>
                <a:schemeClr val="accent1"/>
              </a:buClr>
              <a:buSzPct val="80000"/>
              <a:buFont typeface="Wingdings" panose="05000000000000000000" pitchFamily="2" charset="2"/>
              <a:buChar char="Ø"/>
            </a:pPr>
            <a:r>
              <a:rPr lang="en-US" i="1" dirty="0" err="1">
                <a:solidFill>
                  <a:schemeClr val="tx1">
                    <a:lumMod val="75000"/>
                    <a:lumOff val="25000"/>
                  </a:schemeClr>
                </a:solidFill>
              </a:rPr>
              <a:t>Wann</a:t>
            </a:r>
            <a:r>
              <a:rPr lang="en-US" i="1" dirty="0">
                <a:solidFill>
                  <a:schemeClr val="tx1">
                    <a:lumMod val="75000"/>
                    <a:lumOff val="25000"/>
                  </a:schemeClr>
                </a:solidFill>
              </a:rPr>
              <a:t> </a:t>
            </a:r>
            <a:r>
              <a:rPr lang="en-US" i="1" dirty="0" err="1">
                <a:solidFill>
                  <a:schemeClr val="tx1">
                    <a:lumMod val="75000"/>
                    <a:lumOff val="25000"/>
                  </a:schemeClr>
                </a:solidFill>
              </a:rPr>
              <a:t>bzw</a:t>
            </a:r>
            <a:r>
              <a:rPr lang="en-US" i="1" dirty="0">
                <a:solidFill>
                  <a:schemeClr val="tx1">
                    <a:lumMod val="75000"/>
                    <a:lumOff val="25000"/>
                  </a:schemeClr>
                </a:solidFill>
              </a:rPr>
              <a:t>. </a:t>
            </a:r>
            <a:r>
              <a:rPr lang="en-US" i="1" dirty="0" err="1">
                <a:solidFill>
                  <a:schemeClr val="tx1">
                    <a:lumMod val="75000"/>
                    <a:lumOff val="25000"/>
                  </a:schemeClr>
                </a:solidFill>
              </a:rPr>
              <a:t>wie</a:t>
            </a:r>
            <a:r>
              <a:rPr lang="en-US" i="1" dirty="0">
                <a:solidFill>
                  <a:schemeClr val="tx1">
                    <a:lumMod val="75000"/>
                    <a:lumOff val="25000"/>
                  </a:schemeClr>
                </a:solidFill>
              </a:rPr>
              <a:t> </a:t>
            </a:r>
            <a:r>
              <a:rPr lang="en-US" i="1" dirty="0" err="1">
                <a:solidFill>
                  <a:schemeClr val="tx1">
                    <a:lumMod val="75000"/>
                    <a:lumOff val="25000"/>
                  </a:schemeClr>
                </a:solidFill>
              </a:rPr>
              <a:t>haben</a:t>
            </a:r>
            <a:r>
              <a:rPr lang="en-US" i="1" dirty="0">
                <a:solidFill>
                  <a:schemeClr val="tx1">
                    <a:lumMod val="75000"/>
                    <a:lumOff val="25000"/>
                  </a:schemeClr>
                </a:solidFill>
              </a:rPr>
              <a:t> Sie </a:t>
            </a:r>
            <a:r>
              <a:rPr lang="en-US" i="1" dirty="0" err="1">
                <a:solidFill>
                  <a:schemeClr val="tx1">
                    <a:lumMod val="75000"/>
                    <a:lumOff val="25000"/>
                  </a:schemeClr>
                </a:solidFill>
              </a:rPr>
              <a:t>schon</a:t>
            </a:r>
            <a:r>
              <a:rPr lang="en-US" i="1" dirty="0">
                <a:solidFill>
                  <a:schemeClr val="tx1">
                    <a:lumMod val="75000"/>
                    <a:lumOff val="25000"/>
                  </a:schemeClr>
                </a:solidFill>
              </a:rPr>
              <a:t> </a:t>
            </a:r>
            <a:r>
              <a:rPr lang="en-US" i="1" dirty="0" err="1">
                <a:solidFill>
                  <a:schemeClr val="tx1">
                    <a:lumMod val="75000"/>
                    <a:lumOff val="25000"/>
                  </a:schemeClr>
                </a:solidFill>
              </a:rPr>
              <a:t>einmal</a:t>
            </a:r>
            <a:r>
              <a:rPr lang="en-US" i="1" dirty="0">
                <a:solidFill>
                  <a:schemeClr val="tx1">
                    <a:lumMod val="75000"/>
                    <a:lumOff val="25000"/>
                  </a:schemeClr>
                </a:solidFill>
              </a:rPr>
              <a:t> </a:t>
            </a:r>
            <a:r>
              <a:rPr lang="en-US" i="1" dirty="0" err="1">
                <a:solidFill>
                  <a:schemeClr val="tx1">
                    <a:lumMod val="75000"/>
                    <a:lumOff val="25000"/>
                  </a:schemeClr>
                </a:solidFill>
              </a:rPr>
              <a:t>jemanden</a:t>
            </a:r>
            <a:r>
              <a:rPr lang="en-US" i="1" dirty="0">
                <a:solidFill>
                  <a:schemeClr val="tx1">
                    <a:lumMod val="75000"/>
                    <a:lumOff val="25000"/>
                  </a:schemeClr>
                </a:solidFill>
              </a:rPr>
              <a:t> </a:t>
            </a:r>
            <a:r>
              <a:rPr lang="en-US" i="1" dirty="0" err="1">
                <a:solidFill>
                  <a:schemeClr val="tx1">
                    <a:lumMod val="75000"/>
                    <a:lumOff val="25000"/>
                  </a:schemeClr>
                </a:solidFill>
              </a:rPr>
              <a:t>gekränkt</a:t>
            </a:r>
            <a:r>
              <a:rPr lang="en-US" i="1" dirty="0">
                <a:solidFill>
                  <a:schemeClr val="tx1">
                    <a:lumMod val="75000"/>
                    <a:lumOff val="25000"/>
                  </a:schemeClr>
                </a:solidFill>
              </a:rPr>
              <a:t>?</a:t>
            </a:r>
          </a:p>
          <a:p>
            <a:pPr>
              <a:lnSpc>
                <a:spcPct val="90000"/>
              </a:lnSpc>
              <a:spcBef>
                <a:spcPts val="1000"/>
              </a:spcBef>
              <a:buClr>
                <a:schemeClr val="accent1"/>
              </a:buClr>
              <a:buSzPct val="80000"/>
            </a:pPr>
            <a:endParaRPr lang="en-US" i="1" dirty="0">
              <a:solidFill>
                <a:schemeClr val="tx1">
                  <a:lumMod val="75000"/>
                  <a:lumOff val="25000"/>
                </a:schemeClr>
              </a:solidFill>
            </a:endParaRPr>
          </a:p>
        </p:txBody>
      </p:sp>
    </p:spTree>
    <p:extLst>
      <p:ext uri="{BB962C8B-B14F-4D97-AF65-F5344CB8AC3E}">
        <p14:creationId xmlns:p14="http://schemas.microsoft.com/office/powerpoint/2010/main" val="1525875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8AAD7-33DD-F729-8267-181302ECB496}"/>
              </a:ext>
            </a:extLst>
          </p:cNvPr>
          <p:cNvSpPr>
            <a:spLocks noGrp="1"/>
          </p:cNvSpPr>
          <p:nvPr>
            <p:ph type="title"/>
          </p:nvPr>
        </p:nvSpPr>
        <p:spPr>
          <a:xfrm>
            <a:off x="677334" y="609600"/>
            <a:ext cx="8596668" cy="1320800"/>
          </a:xfrm>
        </p:spPr>
        <p:txBody>
          <a:bodyPr anchor="t">
            <a:normAutofit fontScale="90000"/>
          </a:bodyPr>
          <a:lstStyle/>
          <a:p>
            <a:r>
              <a:rPr lang="de-DE" dirty="0"/>
              <a:t>M2.3 Viktor E. Frankl</a:t>
            </a:r>
            <a:r>
              <a:rPr lang="de-DE"/>
              <a:t>: „Zwischen </a:t>
            </a:r>
            <a:r>
              <a:rPr lang="de-DE" dirty="0"/>
              <a:t>Reiz und Reaktion liegt ein Raum für </a:t>
            </a:r>
            <a:r>
              <a:rPr lang="de-DE"/>
              <a:t>unsere Freiheit“</a:t>
            </a:r>
            <a:endParaRPr lang="de-DE" dirty="0"/>
          </a:p>
        </p:txBody>
      </p:sp>
      <p:sp>
        <p:nvSpPr>
          <p:cNvPr id="3" name="Inhaltsplatzhalter 2">
            <a:extLst>
              <a:ext uri="{FF2B5EF4-FFF2-40B4-BE49-F238E27FC236}">
                <a16:creationId xmlns:a16="http://schemas.microsoft.com/office/drawing/2014/main" id="{0E21869D-DD53-7786-B9A1-B5A5F5450852}"/>
              </a:ext>
            </a:extLst>
          </p:cNvPr>
          <p:cNvSpPr>
            <a:spLocks noGrp="1"/>
          </p:cNvSpPr>
          <p:nvPr>
            <p:ph idx="1"/>
          </p:nvPr>
        </p:nvSpPr>
        <p:spPr>
          <a:xfrm>
            <a:off x="677334" y="2160590"/>
            <a:ext cx="5220430" cy="3701270"/>
          </a:xfrm>
        </p:spPr>
        <p:txBody>
          <a:bodyPr>
            <a:normAutofit/>
          </a:bodyPr>
          <a:lstStyle/>
          <a:p>
            <a:pPr lvl="0">
              <a:lnSpc>
                <a:spcPct val="90000"/>
              </a:lnSpc>
              <a:spcAft>
                <a:spcPts val="800"/>
              </a:spcAft>
              <a:buFont typeface="Wingdings" panose="05000000000000000000" pitchFamily="2" charset="2"/>
              <a:buChar char="Ø"/>
              <a:tabLst>
                <a:tab pos="457200" algn="l"/>
              </a:tabLst>
            </a:pPr>
            <a:r>
              <a:rPr lang="de-DE" sz="1600" i="1" kern="100" dirty="0">
                <a:solidFill>
                  <a:schemeClr val="tx1"/>
                </a:solidFill>
                <a:effectLst/>
                <a:ea typeface="Aptos" panose="020B0004020202020204" pitchFamily="34" charset="0"/>
                <a:cs typeface="Times New Roman" panose="02020603050405020304" pitchFamily="18" charset="0"/>
              </a:rPr>
              <a:t>Welche Handlungsoptionen sehen Sie, einen Weg aus der Kränkung heraus zu finden?</a:t>
            </a:r>
            <a:endParaRPr lang="de-DE" sz="1600" kern="100" dirty="0">
              <a:solidFill>
                <a:schemeClr val="tx1"/>
              </a:solidFill>
              <a:effectLst/>
              <a:ea typeface="Aptos" panose="020B0004020202020204" pitchFamily="34" charset="0"/>
              <a:cs typeface="Times New Roman" panose="02020603050405020304" pitchFamily="18" charset="0"/>
            </a:endParaRPr>
          </a:p>
          <a:p>
            <a:pPr lvl="0">
              <a:lnSpc>
                <a:spcPct val="90000"/>
              </a:lnSpc>
              <a:spcAft>
                <a:spcPts val="800"/>
              </a:spcAft>
              <a:buFont typeface="Wingdings" panose="05000000000000000000" pitchFamily="2" charset="2"/>
              <a:buChar char="Ø"/>
              <a:tabLst>
                <a:tab pos="457200" algn="l"/>
              </a:tabLst>
            </a:pPr>
            <a:r>
              <a:rPr lang="de-DE" sz="1600" i="1" kern="100" dirty="0">
                <a:solidFill>
                  <a:schemeClr val="tx1"/>
                </a:solidFill>
                <a:effectLst/>
                <a:ea typeface="Aptos" panose="020B0004020202020204" pitchFamily="34" charset="0"/>
                <a:cs typeface="Times New Roman" panose="02020603050405020304" pitchFamily="18" charset="0"/>
              </a:rPr>
              <a:t>Was brauchen Menschen, wenn sie gekränkt sind? </a:t>
            </a:r>
          </a:p>
          <a:p>
            <a:pPr marL="342900" lvl="0" indent="-342900">
              <a:lnSpc>
                <a:spcPct val="90000"/>
              </a:lnSpc>
              <a:spcAft>
                <a:spcPts val="800"/>
              </a:spcAft>
              <a:buFont typeface="Wingdings" panose="05000000000000000000" pitchFamily="2" charset="2"/>
              <a:buChar char=""/>
              <a:tabLst>
                <a:tab pos="457200" algn="l"/>
              </a:tabLst>
            </a:pPr>
            <a:endParaRPr lang="de-DE" sz="1600" i="1" kern="100" dirty="0">
              <a:solidFill>
                <a:schemeClr val="tx1"/>
              </a:solidFill>
              <a:ea typeface="Aptos" panose="020B0004020202020204" pitchFamily="34" charset="0"/>
              <a:cs typeface="Times New Roman" panose="02020603050405020304" pitchFamily="18" charset="0"/>
            </a:endParaRPr>
          </a:p>
          <a:p>
            <a:pPr>
              <a:lnSpc>
                <a:spcPct val="90000"/>
              </a:lnSpc>
              <a:spcAft>
                <a:spcPts val="800"/>
              </a:spcAft>
              <a:buFont typeface="Wingdings" panose="05000000000000000000" pitchFamily="2" charset="2"/>
              <a:buChar char="v"/>
            </a:pPr>
            <a:r>
              <a:rPr lang="de-DE" sz="1600" kern="100" dirty="0">
                <a:solidFill>
                  <a:schemeClr val="tx1"/>
                </a:solidFill>
                <a:effectLst/>
                <a:ea typeface="Aptos" panose="020B0004020202020204" pitchFamily="34" charset="0"/>
                <a:cs typeface="Times New Roman" panose="02020603050405020304" pitchFamily="18" charset="0"/>
              </a:rPr>
              <a:t>Viktor E. Frankl: „Zwischen Reiz und Reaktion liegt ein Raum. In diesem Raum liegt unsere Macht zur Wahl unserer Reaktion. In unserer Reaktion liegen unsere Entwicklung und unsere Freiheit.“</a:t>
            </a:r>
            <a:br>
              <a:rPr lang="de-DE" sz="1600" kern="100" dirty="0">
                <a:solidFill>
                  <a:schemeClr val="tx1"/>
                </a:solidFill>
                <a:effectLst/>
                <a:ea typeface="Aptos" panose="020B0004020202020204" pitchFamily="34" charset="0"/>
                <a:cs typeface="Times New Roman" panose="02020603050405020304" pitchFamily="18" charset="0"/>
              </a:rPr>
            </a:br>
            <a:r>
              <a:rPr lang="de-DE" sz="1600" kern="100" dirty="0">
                <a:solidFill>
                  <a:schemeClr val="tx1"/>
                </a:solidFill>
                <a:effectLst/>
                <a:ea typeface="Aptos" panose="020B0004020202020204" pitchFamily="34" charset="0"/>
                <a:cs typeface="Times New Roman" panose="02020603050405020304" pitchFamily="18" charset="0"/>
              </a:rPr>
              <a:t>(</a:t>
            </a:r>
            <a:r>
              <a:rPr lang="de-DE" sz="1600" i="1" kern="100" dirty="0">
                <a:solidFill>
                  <a:schemeClr val="tx1"/>
                </a:solidFill>
                <a:effectLs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https://www.aphorismen.de/zitat/72505</a:t>
            </a:r>
            <a:r>
              <a:rPr lang="de-DE" sz="1600" i="1" kern="100" dirty="0">
                <a:solidFill>
                  <a:schemeClr val="tx1"/>
                </a:solidFill>
                <a:effectLst/>
                <a:ea typeface="Aptos" panose="020B0004020202020204" pitchFamily="34" charset="0"/>
                <a:cs typeface="Times New Roman" panose="02020603050405020304" pitchFamily="18" charset="0"/>
              </a:rPr>
              <a:t>)</a:t>
            </a:r>
          </a:p>
          <a:p>
            <a:pPr>
              <a:lnSpc>
                <a:spcPct val="90000"/>
              </a:lnSpc>
              <a:spcAft>
                <a:spcPts val="800"/>
              </a:spcAft>
              <a:buFont typeface="Wingdings" panose="05000000000000000000" pitchFamily="2" charset="2"/>
              <a:buChar char="Ø"/>
            </a:pPr>
            <a:r>
              <a:rPr lang="de-DE" sz="1600" i="1" kern="100" dirty="0">
                <a:solidFill>
                  <a:schemeClr val="tx1"/>
                </a:solidFill>
                <a:ea typeface="Aptos" panose="020B0004020202020204" pitchFamily="34" charset="0"/>
                <a:cs typeface="Times New Roman" panose="02020603050405020304" pitchFamily="18" charset="0"/>
              </a:rPr>
              <a:t>Wie sieht dieser Raum aus? Stellen Sie diesen Raum der Freiheit und Entwicklung dar.</a:t>
            </a:r>
            <a:endParaRPr lang="de-DE" sz="1600" i="1" kern="100" dirty="0">
              <a:solidFill>
                <a:schemeClr val="tx1"/>
              </a:solidFill>
              <a:effectLst/>
              <a:ea typeface="Aptos" panose="020B0004020202020204" pitchFamily="34"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
              <a:tabLst>
                <a:tab pos="457200" algn="l"/>
              </a:tabLst>
            </a:pPr>
            <a:endParaRPr lang="de-DE" sz="1500" i="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
              <a:tabLst>
                <a:tab pos="457200" algn="l"/>
              </a:tabLst>
            </a:pPr>
            <a:endParaRPr lang="de-DE" sz="1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pPr>
            <a:endParaRPr lang="de-DE" sz="1500" dirty="0"/>
          </a:p>
        </p:txBody>
      </p:sp>
      <p:pic>
        <p:nvPicPr>
          <p:cNvPr id="17" name="Grafik 16" descr="Ein lächelndes Gesicht">
            <a:extLst>
              <a:ext uri="{FF2B5EF4-FFF2-40B4-BE49-F238E27FC236}">
                <a16:creationId xmlns:a16="http://schemas.microsoft.com/office/drawing/2014/main" id="{5802E101-9664-45CC-28F8-072F59D33B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7417" y="2159000"/>
            <a:ext cx="3145536" cy="3243834"/>
          </a:xfrm>
          <a:prstGeom prst="rect">
            <a:avLst/>
          </a:prstGeom>
        </p:spPr>
      </p:pic>
    </p:spTree>
    <p:extLst>
      <p:ext uri="{BB962C8B-B14F-4D97-AF65-F5344CB8AC3E}">
        <p14:creationId xmlns:p14="http://schemas.microsoft.com/office/powerpoint/2010/main" val="125372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552C2-3B28-DF2D-1300-20884B9BD2FA}"/>
              </a:ext>
            </a:extLst>
          </p:cNvPr>
          <p:cNvSpPr>
            <a:spLocks noGrp="1"/>
          </p:cNvSpPr>
          <p:nvPr>
            <p:ph type="title"/>
          </p:nvPr>
        </p:nvSpPr>
        <p:spPr>
          <a:xfrm>
            <a:off x="2849561" y="609600"/>
            <a:ext cx="6841193" cy="1320800"/>
          </a:xfrm>
        </p:spPr>
        <p:txBody>
          <a:bodyPr>
            <a:normAutofit fontScale="90000"/>
          </a:bodyPr>
          <a:lstStyle/>
          <a:p>
            <a:pPr>
              <a:lnSpc>
                <a:spcPct val="90000"/>
              </a:lnSpc>
            </a:pPr>
            <a:r>
              <a:rPr lang="de-DE" sz="3100" dirty="0"/>
              <a:t>M2.4 Wie gehen wir mit Kränkungen um?</a:t>
            </a:r>
            <a:br>
              <a:rPr lang="de-DE" sz="3100" dirty="0"/>
            </a:br>
            <a:r>
              <a:rPr lang="de-DE" sz="3100" dirty="0"/>
              <a:t>Wege aus der Kränkung</a:t>
            </a:r>
          </a:p>
        </p:txBody>
      </p:sp>
      <p:pic>
        <p:nvPicPr>
          <p:cNvPr id="5" name="Picture 4" descr="Rote Boxhandschuhe">
            <a:extLst>
              <a:ext uri="{FF2B5EF4-FFF2-40B4-BE49-F238E27FC236}">
                <a16:creationId xmlns:a16="http://schemas.microsoft.com/office/drawing/2014/main" id="{1AE74F7A-8B04-096F-FD02-DB563C75C798}"/>
              </a:ext>
            </a:extLst>
          </p:cNvPr>
          <p:cNvPicPr>
            <a:picLocks noChangeAspect="1"/>
          </p:cNvPicPr>
          <p:nvPr/>
        </p:nvPicPr>
        <p:blipFill rotWithShape="1">
          <a:blip r:embed="rId2"/>
          <a:srcRect l="55007" r="20510"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 name="Inhaltsplatzhalter 2">
            <a:extLst>
              <a:ext uri="{FF2B5EF4-FFF2-40B4-BE49-F238E27FC236}">
                <a16:creationId xmlns:a16="http://schemas.microsoft.com/office/drawing/2014/main" id="{5C927462-C98B-D525-7C8B-5721D92A43A4}"/>
              </a:ext>
            </a:extLst>
          </p:cNvPr>
          <p:cNvSpPr>
            <a:spLocks noGrp="1"/>
          </p:cNvSpPr>
          <p:nvPr>
            <p:ph idx="1"/>
          </p:nvPr>
        </p:nvSpPr>
        <p:spPr>
          <a:xfrm>
            <a:off x="2849562" y="2160590"/>
            <a:ext cx="6424440" cy="3296314"/>
          </a:xfrm>
        </p:spPr>
        <p:txBody>
          <a:bodyPr>
            <a:normAutofit/>
          </a:bodyPr>
          <a:lstStyle/>
          <a:p>
            <a:pPr>
              <a:lnSpc>
                <a:spcPct val="90000"/>
              </a:lnSpc>
              <a:buFont typeface="Wingdings" panose="05000000000000000000" pitchFamily="2" charset="2"/>
              <a:buChar char="Ø"/>
            </a:pPr>
            <a:r>
              <a:rPr lang="de-DE" sz="1700" i="1" kern="100" dirty="0">
                <a:effectLst/>
                <a:ea typeface="Aptos" panose="020B0004020202020204" pitchFamily="34" charset="0"/>
                <a:cs typeface="Times New Roman" panose="02020603050405020304" pitchFamily="18" charset="0"/>
              </a:rPr>
              <a:t>Sammeln Sie in Ihrer Arbeitsgruppe konkrete Beispiele für Kränkungs-Erfahrungen.</a:t>
            </a:r>
          </a:p>
          <a:p>
            <a:pPr>
              <a:lnSpc>
                <a:spcPct val="90000"/>
              </a:lnSpc>
              <a:buFont typeface="Wingdings" panose="05000000000000000000" pitchFamily="2" charset="2"/>
              <a:buChar char="Ø"/>
            </a:pPr>
            <a:r>
              <a:rPr lang="de-DE" sz="1700" i="1" kern="100" dirty="0">
                <a:effectLst/>
                <a:ea typeface="Aptos" panose="020B0004020202020204" pitchFamily="34" charset="0"/>
                <a:cs typeface="Times New Roman" panose="02020603050405020304" pitchFamily="18" charset="0"/>
              </a:rPr>
              <a:t>Wie können betroffene Menschen einen Weg aus der Kränkung herausfinden?</a:t>
            </a:r>
            <a:br>
              <a:rPr lang="de-DE" sz="1700" i="1" kern="100" dirty="0">
                <a:effectLst/>
                <a:ea typeface="Aptos" panose="020B0004020202020204" pitchFamily="34" charset="0"/>
                <a:cs typeface="Times New Roman" panose="02020603050405020304" pitchFamily="18" charset="0"/>
              </a:rPr>
            </a:br>
            <a:r>
              <a:rPr lang="de-DE" sz="1700" i="1" kern="100" dirty="0">
                <a:effectLst/>
                <a:ea typeface="Aptos" panose="020B0004020202020204" pitchFamily="34" charset="0"/>
                <a:cs typeface="Times New Roman" panose="02020603050405020304" pitchFamily="18" charset="0"/>
              </a:rPr>
              <a:t>Schlagen Sie passende Handlungsoptionen vor.</a:t>
            </a:r>
            <a:br>
              <a:rPr lang="de-DE" sz="1700" i="1" kern="100" dirty="0">
                <a:effectLst/>
                <a:ea typeface="Aptos" panose="020B0004020202020204" pitchFamily="34" charset="0"/>
                <a:cs typeface="Times New Roman" panose="02020603050405020304" pitchFamily="18" charset="0"/>
              </a:rPr>
            </a:br>
            <a:endParaRPr lang="de-DE" sz="1700" i="1" kern="100" dirty="0">
              <a:effectLst/>
              <a:ea typeface="Aptos" panose="020B0004020202020204" pitchFamily="34" charset="0"/>
              <a:cs typeface="Times New Roman" panose="02020603050405020304" pitchFamily="18" charset="0"/>
            </a:endParaRPr>
          </a:p>
          <a:p>
            <a:pPr>
              <a:lnSpc>
                <a:spcPct val="90000"/>
              </a:lnSpc>
              <a:buFont typeface="Wingdings" panose="05000000000000000000" pitchFamily="2" charset="2"/>
              <a:buChar char="Ø"/>
            </a:pPr>
            <a:r>
              <a:rPr lang="de-DE" sz="1700" kern="100" dirty="0">
                <a:effectLst/>
                <a:ea typeface="Aptos" panose="020B0004020202020204" pitchFamily="34" charset="0"/>
                <a:cs typeface="Times New Roman" panose="02020603050405020304" pitchFamily="18" charset="0"/>
              </a:rPr>
              <a:t>Hier finden Sie Anregungen:</a:t>
            </a:r>
            <a:br>
              <a:rPr lang="de-DE" sz="1700" kern="100" dirty="0">
                <a:effectLst/>
                <a:ea typeface="Aptos" panose="020B0004020202020204" pitchFamily="34" charset="0"/>
                <a:cs typeface="Times New Roman" panose="02020603050405020304" pitchFamily="18" charset="0"/>
              </a:rPr>
            </a:br>
            <a:r>
              <a:rPr lang="de-DE" sz="1700" i="1" kern="100" dirty="0">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https://www.gesundheit.gv.at/leben/psyche-seele/praevention/kraenkungen-anti-kraenkungs-tipps.html</a:t>
            </a:r>
            <a:endParaRPr lang="de-DE" sz="1700" i="1" kern="100" dirty="0">
              <a:effectLst/>
              <a:ea typeface="Aptos" panose="020B0004020202020204" pitchFamily="34" charset="0"/>
              <a:cs typeface="Times New Roman" panose="02020603050405020304" pitchFamily="18" charset="0"/>
            </a:endParaRPr>
          </a:p>
          <a:p>
            <a:pPr>
              <a:lnSpc>
                <a:spcPct val="90000"/>
              </a:lnSpc>
            </a:pPr>
            <a:endParaRPr lang="de-DE" sz="1700" i="1" kern="100" dirty="0">
              <a:effectLst/>
              <a:ea typeface="Aptos" panose="020B0004020202020204" pitchFamily="34" charset="0"/>
              <a:cs typeface="Times New Roman" panose="02020603050405020304" pitchFamily="18" charset="0"/>
            </a:endParaRPr>
          </a:p>
          <a:p>
            <a:pPr>
              <a:lnSpc>
                <a:spcPct val="90000"/>
              </a:lnSpc>
              <a:buFont typeface="Wingdings" panose="05000000000000000000" pitchFamily="2" charset="2"/>
              <a:buChar char="Ø"/>
            </a:pPr>
            <a:r>
              <a:rPr lang="de-DE" sz="1700" i="1" kern="100" dirty="0">
                <a:effectLst/>
                <a:ea typeface="Aptos" panose="020B0004020202020204" pitchFamily="34" charset="0"/>
                <a:cs typeface="Times New Roman" panose="02020603050405020304" pitchFamily="18" charset="0"/>
              </a:rPr>
              <a:t>Präsentieren Sie Ihre Ergebnisse.</a:t>
            </a:r>
          </a:p>
          <a:p>
            <a:pPr>
              <a:lnSpc>
                <a:spcPct val="90000"/>
              </a:lnSpc>
            </a:pPr>
            <a:endParaRPr lang="de-DE" sz="1700" dirty="0"/>
          </a:p>
        </p:txBody>
      </p:sp>
      <p:pic>
        <p:nvPicPr>
          <p:cNvPr id="6" name="Grafik 5">
            <a:extLst>
              <a:ext uri="{FF2B5EF4-FFF2-40B4-BE49-F238E27FC236}">
                <a16:creationId xmlns:a16="http://schemas.microsoft.com/office/drawing/2014/main" id="{C0C5C576-0BCB-79F1-C530-5D7AB2279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8274" y="4608847"/>
            <a:ext cx="1515728" cy="1515728"/>
          </a:xfrm>
          <a:prstGeom prst="rect">
            <a:avLst/>
          </a:prstGeom>
        </p:spPr>
      </p:pic>
    </p:spTree>
    <p:extLst>
      <p:ext uri="{BB962C8B-B14F-4D97-AF65-F5344CB8AC3E}">
        <p14:creationId xmlns:p14="http://schemas.microsoft.com/office/powerpoint/2010/main" val="238706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7F845-4BEF-9C00-1AC6-027458077BF6}"/>
              </a:ext>
            </a:extLst>
          </p:cNvPr>
          <p:cNvSpPr>
            <a:spLocks noGrp="1"/>
          </p:cNvSpPr>
          <p:nvPr>
            <p:ph type="title"/>
          </p:nvPr>
        </p:nvSpPr>
        <p:spPr>
          <a:xfrm>
            <a:off x="677334" y="609600"/>
            <a:ext cx="8596668" cy="797816"/>
          </a:xfrm>
        </p:spPr>
        <p:txBody>
          <a:bodyPr>
            <a:normAutofit fontScale="90000"/>
          </a:bodyPr>
          <a:lstStyle/>
          <a:p>
            <a:pPr>
              <a:spcBef>
                <a:spcPts val="1000"/>
              </a:spcBef>
            </a:pPr>
            <a:r>
              <a:rPr lang="en-US" b="1" dirty="0">
                <a:solidFill>
                  <a:srgbClr val="92D050"/>
                </a:solidFill>
                <a:cs typeface="Times New Roman" panose="02020603050405020304" pitchFamily="18" charset="0"/>
              </a:rPr>
              <a:t>M2.5 </a:t>
            </a:r>
            <a:r>
              <a:rPr lang="en-US" b="1" dirty="0" err="1">
                <a:solidFill>
                  <a:srgbClr val="92D050"/>
                </a:solidFill>
                <a:cs typeface="Times New Roman" panose="02020603050405020304" pitchFamily="18" charset="0"/>
              </a:rPr>
              <a:t>Kränkungen</a:t>
            </a:r>
            <a:r>
              <a:rPr lang="en-US" b="1" dirty="0">
                <a:solidFill>
                  <a:srgbClr val="92D050"/>
                </a:solidFill>
                <a:cs typeface="Times New Roman" panose="02020603050405020304" pitchFamily="18" charset="0"/>
              </a:rPr>
              <a:t> in </a:t>
            </a:r>
            <a:r>
              <a:rPr lang="en-US" b="1" dirty="0" err="1">
                <a:solidFill>
                  <a:srgbClr val="92D050"/>
                </a:solidFill>
                <a:cs typeface="Times New Roman" panose="02020603050405020304" pitchFamily="18" charset="0"/>
              </a:rPr>
              <a:t>unserer</a:t>
            </a:r>
            <a:r>
              <a:rPr lang="en-US" b="1" dirty="0">
                <a:solidFill>
                  <a:srgbClr val="92D050"/>
                </a:solidFill>
                <a:cs typeface="Times New Roman" panose="02020603050405020304" pitchFamily="18" charset="0"/>
              </a:rPr>
              <a:t> Gesellschaft</a:t>
            </a:r>
            <a:br>
              <a:rPr lang="en-US" b="1" dirty="0">
                <a:solidFill>
                  <a:schemeClr val="tx1">
                    <a:lumMod val="75000"/>
                    <a:lumOff val="25000"/>
                  </a:schemeClr>
                </a:solidFill>
                <a:cs typeface="Times New Roman" panose="02020603050405020304" pitchFamily="18" charset="0"/>
              </a:rPr>
            </a:br>
            <a:br>
              <a:rPr lang="en-US" sz="3200" dirty="0">
                <a:solidFill>
                  <a:schemeClr val="tx1">
                    <a:lumMod val="75000"/>
                    <a:lumOff val="25000"/>
                  </a:schemeClr>
                </a:solidFill>
                <a:effectLst/>
                <a:cs typeface="Times New Roman" panose="02020603050405020304" pitchFamily="18" charset="0"/>
              </a:rPr>
            </a:br>
            <a:endParaRPr lang="de-DE" dirty="0"/>
          </a:p>
        </p:txBody>
      </p:sp>
      <p:sp>
        <p:nvSpPr>
          <p:cNvPr id="3" name="Inhaltsplatzhalter 2">
            <a:extLst>
              <a:ext uri="{FF2B5EF4-FFF2-40B4-BE49-F238E27FC236}">
                <a16:creationId xmlns:a16="http://schemas.microsoft.com/office/drawing/2014/main" id="{016C1E4E-F09C-A046-A8F7-5B9B9BAE7522}"/>
              </a:ext>
            </a:extLst>
          </p:cNvPr>
          <p:cNvSpPr>
            <a:spLocks noGrp="1"/>
          </p:cNvSpPr>
          <p:nvPr>
            <p:ph idx="1"/>
          </p:nvPr>
        </p:nvSpPr>
        <p:spPr>
          <a:xfrm>
            <a:off x="677334" y="2305048"/>
            <a:ext cx="10676466" cy="3736314"/>
          </a:xfrm>
        </p:spPr>
        <p:txBody>
          <a:bodyPr/>
          <a:lstStyle/>
          <a:p>
            <a:pPr>
              <a:spcBef>
                <a:spcPts val="1000"/>
              </a:spcBef>
              <a:buClr>
                <a:schemeClr val="accent1"/>
              </a:buClr>
              <a:buSzPct val="80000"/>
              <a:buFont typeface="Wingdings 3" charset="2"/>
              <a:buChar char=""/>
            </a:pPr>
            <a:r>
              <a:rPr lang="en-US" sz="1800" i="1" dirty="0">
                <a:solidFill>
                  <a:schemeClr val="tx1">
                    <a:lumMod val="75000"/>
                    <a:lumOff val="25000"/>
                  </a:schemeClr>
                </a:solidFill>
                <a:effectLst/>
                <a:cs typeface="Times New Roman" panose="02020603050405020304" pitchFamily="18" charset="0"/>
              </a:rPr>
              <a:t>Wo </a:t>
            </a:r>
            <a:r>
              <a:rPr lang="en-US" sz="1800" i="1" dirty="0" err="1">
                <a:solidFill>
                  <a:schemeClr val="tx1">
                    <a:lumMod val="75000"/>
                    <a:lumOff val="25000"/>
                  </a:schemeClr>
                </a:solidFill>
                <a:effectLst/>
                <a:cs typeface="Times New Roman" panose="02020603050405020304" pitchFamily="18" charset="0"/>
              </a:rPr>
              <a:t>nehmen</a:t>
            </a:r>
            <a:r>
              <a:rPr lang="en-US" sz="1800" i="1" dirty="0">
                <a:solidFill>
                  <a:schemeClr val="tx1">
                    <a:lumMod val="75000"/>
                    <a:lumOff val="25000"/>
                  </a:schemeClr>
                </a:solidFill>
                <a:effectLst/>
                <a:cs typeface="Times New Roman" panose="02020603050405020304" pitchFamily="18" charset="0"/>
              </a:rPr>
              <a:t> Sie </a:t>
            </a:r>
            <a:r>
              <a:rPr lang="en-US" sz="1800" i="1" dirty="0" err="1">
                <a:solidFill>
                  <a:schemeClr val="tx1">
                    <a:lumMod val="75000"/>
                    <a:lumOff val="25000"/>
                  </a:schemeClr>
                </a:solidFill>
                <a:effectLst/>
                <a:cs typeface="Times New Roman" panose="02020603050405020304" pitchFamily="18" charset="0"/>
              </a:rPr>
              <a:t>wahr</a:t>
            </a:r>
            <a:r>
              <a:rPr lang="en-US" sz="1800" i="1" dirty="0">
                <a:solidFill>
                  <a:schemeClr val="tx1">
                    <a:lumMod val="75000"/>
                    <a:lumOff val="25000"/>
                  </a:schemeClr>
                </a:solidFill>
                <a:effectLst/>
                <a:cs typeface="Times New Roman" panose="02020603050405020304" pitchFamily="18" charset="0"/>
              </a:rPr>
              <a:t>, </a:t>
            </a:r>
            <a:r>
              <a:rPr lang="en-US" sz="1800" i="1" dirty="0" err="1">
                <a:solidFill>
                  <a:schemeClr val="tx1">
                    <a:lumMod val="75000"/>
                    <a:lumOff val="25000"/>
                  </a:schemeClr>
                </a:solidFill>
                <a:effectLst/>
                <a:cs typeface="Times New Roman" panose="02020603050405020304" pitchFamily="18" charset="0"/>
              </a:rPr>
              <a:t>dass</a:t>
            </a:r>
            <a:r>
              <a:rPr lang="en-US" sz="1800" i="1" dirty="0">
                <a:solidFill>
                  <a:schemeClr val="tx1">
                    <a:lumMod val="75000"/>
                    <a:lumOff val="25000"/>
                  </a:schemeClr>
                </a:solidFill>
                <a:effectLst/>
                <a:cs typeface="Times New Roman" panose="02020603050405020304" pitchFamily="18" charset="0"/>
              </a:rPr>
              <a:t> in </a:t>
            </a:r>
            <a:r>
              <a:rPr lang="en-US" sz="1800" i="1" dirty="0" err="1">
                <a:solidFill>
                  <a:schemeClr val="tx1">
                    <a:lumMod val="75000"/>
                    <a:lumOff val="25000"/>
                  </a:schemeClr>
                </a:solidFill>
                <a:effectLst/>
                <a:cs typeface="Times New Roman" panose="02020603050405020304" pitchFamily="18" charset="0"/>
              </a:rPr>
              <a:t>unserer</a:t>
            </a:r>
            <a:r>
              <a:rPr lang="en-US" sz="1800" i="1" dirty="0">
                <a:solidFill>
                  <a:schemeClr val="tx1">
                    <a:lumMod val="75000"/>
                    <a:lumOff val="25000"/>
                  </a:schemeClr>
                </a:solidFill>
                <a:effectLst/>
                <a:cs typeface="Times New Roman" panose="02020603050405020304" pitchFamily="18" charset="0"/>
              </a:rPr>
              <a:t> Gesellschaft Menschen </a:t>
            </a:r>
            <a:br>
              <a:rPr lang="en-US" sz="1800" i="1" dirty="0">
                <a:solidFill>
                  <a:schemeClr val="tx1">
                    <a:lumMod val="75000"/>
                    <a:lumOff val="25000"/>
                  </a:schemeClr>
                </a:solidFill>
                <a:effectLst/>
                <a:cs typeface="Times New Roman" panose="02020603050405020304" pitchFamily="18" charset="0"/>
              </a:rPr>
            </a:br>
            <a:r>
              <a:rPr lang="en-US" sz="1800" i="1" dirty="0">
                <a:solidFill>
                  <a:schemeClr val="tx1">
                    <a:lumMod val="75000"/>
                    <a:lumOff val="25000"/>
                  </a:schemeClr>
                </a:solidFill>
                <a:effectLst/>
                <a:cs typeface="Times New Roman" panose="02020603050405020304" pitchFamily="18" charset="0"/>
              </a:rPr>
              <a:t> </a:t>
            </a:r>
            <a:r>
              <a:rPr lang="en-US" sz="1800" i="1" dirty="0" err="1">
                <a:solidFill>
                  <a:schemeClr val="tx1">
                    <a:lumMod val="75000"/>
                    <a:lumOff val="25000"/>
                  </a:schemeClr>
                </a:solidFill>
                <a:effectLst/>
                <a:cs typeface="Times New Roman" panose="02020603050405020304" pitchFamily="18" charset="0"/>
              </a:rPr>
              <a:t>gekränkt</a:t>
            </a:r>
            <a:r>
              <a:rPr lang="en-US" sz="1800" i="1" dirty="0">
                <a:solidFill>
                  <a:schemeClr val="tx1">
                    <a:lumMod val="75000"/>
                    <a:lumOff val="25000"/>
                  </a:schemeClr>
                </a:solidFill>
                <a:effectLst/>
                <a:cs typeface="Times New Roman" panose="02020603050405020304" pitchFamily="18" charset="0"/>
              </a:rPr>
              <a:t> </a:t>
            </a:r>
            <a:r>
              <a:rPr lang="en-US" sz="1800" i="1" dirty="0" err="1">
                <a:solidFill>
                  <a:schemeClr val="tx1">
                    <a:lumMod val="75000"/>
                    <a:lumOff val="25000"/>
                  </a:schemeClr>
                </a:solidFill>
                <a:effectLst/>
                <a:cs typeface="Times New Roman" panose="02020603050405020304" pitchFamily="18" charset="0"/>
              </a:rPr>
              <a:t>werden</a:t>
            </a:r>
            <a:r>
              <a:rPr lang="en-US" sz="1800" i="1" dirty="0">
                <a:solidFill>
                  <a:schemeClr val="tx1">
                    <a:lumMod val="75000"/>
                    <a:lumOff val="25000"/>
                  </a:schemeClr>
                </a:solidFill>
                <a:effectLst/>
                <a:cs typeface="Times New Roman" panose="02020603050405020304" pitchFamily="18" charset="0"/>
              </a:rPr>
              <a:t>?</a:t>
            </a:r>
          </a:p>
          <a:p>
            <a:pPr>
              <a:spcBef>
                <a:spcPts val="1000"/>
              </a:spcBef>
              <a:buClr>
                <a:schemeClr val="accent1"/>
              </a:buClr>
              <a:buSzPct val="80000"/>
              <a:buFont typeface="Wingdings 3" charset="2"/>
              <a:buChar char=""/>
            </a:pPr>
            <a:endParaRPr lang="en-US" sz="1800" i="1" dirty="0">
              <a:solidFill>
                <a:schemeClr val="tx1">
                  <a:lumMod val="75000"/>
                  <a:lumOff val="25000"/>
                </a:schemeClr>
              </a:solidFill>
              <a:effectLst/>
              <a:cs typeface="Times New Roman" panose="02020603050405020304" pitchFamily="18" charset="0"/>
            </a:endParaRPr>
          </a:p>
          <a:p>
            <a:pPr>
              <a:spcBef>
                <a:spcPts val="1000"/>
              </a:spcBef>
              <a:buClr>
                <a:schemeClr val="accent1"/>
              </a:buClr>
              <a:buSzPct val="80000"/>
              <a:buFont typeface="Wingdings 3" charset="2"/>
              <a:buChar char=""/>
            </a:pPr>
            <a:r>
              <a:rPr lang="en-US" sz="1800" i="1" dirty="0" err="1">
                <a:solidFill>
                  <a:schemeClr val="tx1">
                    <a:lumMod val="75000"/>
                    <a:lumOff val="25000"/>
                  </a:schemeClr>
                </a:solidFill>
                <a:cs typeface="Times New Roman" panose="02020603050405020304" pitchFamily="18" charset="0"/>
              </a:rPr>
              <a:t>Wozu</a:t>
            </a:r>
            <a:r>
              <a:rPr lang="en-US" sz="1800" i="1" dirty="0">
                <a:solidFill>
                  <a:schemeClr val="tx1">
                    <a:lumMod val="75000"/>
                    <a:lumOff val="25000"/>
                  </a:schemeClr>
                </a:solidFill>
                <a:cs typeface="Times New Roman" panose="02020603050405020304" pitchFamily="18" charset="0"/>
              </a:rPr>
              <a:t> </a:t>
            </a:r>
            <a:r>
              <a:rPr lang="en-US" sz="1800" i="1" dirty="0" err="1">
                <a:solidFill>
                  <a:schemeClr val="tx1">
                    <a:lumMod val="75000"/>
                    <a:lumOff val="25000"/>
                  </a:schemeClr>
                </a:solidFill>
                <a:cs typeface="Times New Roman" panose="02020603050405020304" pitchFamily="18" charset="0"/>
              </a:rPr>
              <a:t>führen</a:t>
            </a:r>
            <a:r>
              <a:rPr lang="en-US" sz="1800" i="1" dirty="0">
                <a:solidFill>
                  <a:schemeClr val="tx1">
                    <a:lumMod val="75000"/>
                    <a:lumOff val="25000"/>
                  </a:schemeClr>
                </a:solidFill>
                <a:cs typeface="Times New Roman" panose="02020603050405020304" pitchFamily="18" charset="0"/>
              </a:rPr>
              <a:t> </a:t>
            </a:r>
            <a:r>
              <a:rPr lang="en-US" sz="1800" i="1" dirty="0" err="1">
                <a:solidFill>
                  <a:schemeClr val="tx1">
                    <a:lumMod val="75000"/>
                    <a:lumOff val="25000"/>
                  </a:schemeClr>
                </a:solidFill>
                <a:cs typeface="Times New Roman" panose="02020603050405020304" pitchFamily="18" charset="0"/>
              </a:rPr>
              <a:t>Kränkungen</a:t>
            </a:r>
            <a:r>
              <a:rPr lang="en-US" sz="1800" i="1" dirty="0">
                <a:solidFill>
                  <a:schemeClr val="tx1">
                    <a:lumMod val="75000"/>
                    <a:lumOff val="25000"/>
                  </a:schemeClr>
                </a:solidFill>
                <a:cs typeface="Times New Roman" panose="02020603050405020304" pitchFamily="18" charset="0"/>
              </a:rPr>
              <a:t>?</a:t>
            </a:r>
          </a:p>
          <a:p>
            <a:pPr>
              <a:spcBef>
                <a:spcPts val="1000"/>
              </a:spcBef>
              <a:buClr>
                <a:schemeClr val="accent1"/>
              </a:buClr>
              <a:buSzPct val="80000"/>
              <a:buFont typeface="Wingdings 3" charset="2"/>
              <a:buChar char=""/>
            </a:pPr>
            <a:endParaRPr lang="en-US" sz="1800" dirty="0">
              <a:solidFill>
                <a:schemeClr val="tx1">
                  <a:lumMod val="75000"/>
                  <a:lumOff val="25000"/>
                </a:schemeClr>
              </a:solidFill>
              <a:cs typeface="Times New Roman" panose="02020603050405020304" pitchFamily="18" charset="0"/>
            </a:endParaRPr>
          </a:p>
          <a:p>
            <a:pPr>
              <a:spcBef>
                <a:spcPts val="1000"/>
              </a:spcBef>
              <a:buClr>
                <a:schemeClr val="accent1"/>
              </a:buClr>
              <a:buSzPct val="80000"/>
              <a:buFont typeface="Wingdings 3" charset="2"/>
              <a:buChar char=""/>
            </a:pPr>
            <a:r>
              <a:rPr lang="en-US" sz="1800" i="1" dirty="0" err="1">
                <a:solidFill>
                  <a:schemeClr val="tx1">
                    <a:lumMod val="75000"/>
                    <a:lumOff val="25000"/>
                  </a:schemeClr>
                </a:solidFill>
                <a:effectLst/>
                <a:cs typeface="Times New Roman" panose="02020603050405020304" pitchFamily="18" charset="0"/>
              </a:rPr>
              <a:t>Sammeln</a:t>
            </a:r>
            <a:r>
              <a:rPr lang="en-US" sz="1800" i="1" dirty="0">
                <a:solidFill>
                  <a:schemeClr val="tx1">
                    <a:lumMod val="75000"/>
                    <a:lumOff val="25000"/>
                  </a:schemeClr>
                </a:solidFill>
                <a:effectLst/>
                <a:cs typeface="Times New Roman" panose="02020603050405020304" pitchFamily="18" charset="0"/>
              </a:rPr>
              <a:t> Sie </a:t>
            </a:r>
            <a:r>
              <a:rPr lang="en-US" sz="1800" i="1" dirty="0" err="1">
                <a:solidFill>
                  <a:schemeClr val="tx1">
                    <a:lumMod val="75000"/>
                    <a:lumOff val="25000"/>
                  </a:schemeClr>
                </a:solidFill>
                <a:effectLst/>
                <a:cs typeface="Times New Roman" panose="02020603050405020304" pitchFamily="18" charset="0"/>
              </a:rPr>
              <a:t>konkrete</a:t>
            </a:r>
            <a:r>
              <a:rPr lang="en-US" sz="1800" i="1" dirty="0">
                <a:solidFill>
                  <a:schemeClr val="tx1">
                    <a:lumMod val="75000"/>
                    <a:lumOff val="25000"/>
                  </a:schemeClr>
                </a:solidFill>
                <a:effectLst/>
                <a:cs typeface="Times New Roman" panose="02020603050405020304" pitchFamily="18" charset="0"/>
              </a:rPr>
              <a:t> </a:t>
            </a:r>
            <a:r>
              <a:rPr lang="en-US" sz="1800" i="1" dirty="0" err="1">
                <a:solidFill>
                  <a:schemeClr val="tx1">
                    <a:lumMod val="75000"/>
                    <a:lumOff val="25000"/>
                  </a:schemeClr>
                </a:solidFill>
                <a:effectLst/>
                <a:cs typeface="Times New Roman" panose="02020603050405020304" pitchFamily="18" charset="0"/>
              </a:rPr>
              <a:t>Beispiele</a:t>
            </a:r>
            <a:r>
              <a:rPr lang="en-US" sz="1800" i="1" dirty="0">
                <a:solidFill>
                  <a:schemeClr val="tx1">
                    <a:lumMod val="75000"/>
                    <a:lumOff val="25000"/>
                  </a:schemeClr>
                </a:solidFill>
                <a:effectLst/>
                <a:cs typeface="Times New Roman" panose="02020603050405020304" pitchFamily="18" charset="0"/>
              </a:rPr>
              <a:t>.</a:t>
            </a:r>
          </a:p>
          <a:p>
            <a:pPr>
              <a:spcBef>
                <a:spcPts val="1000"/>
              </a:spcBef>
              <a:buClr>
                <a:schemeClr val="accent1"/>
              </a:buClr>
              <a:buSzPct val="80000"/>
            </a:pPr>
            <a:endParaRPr lang="en-US" sz="1800" dirty="0">
              <a:solidFill>
                <a:schemeClr val="tx1">
                  <a:lumMod val="75000"/>
                  <a:lumOff val="25000"/>
                </a:schemeClr>
              </a:solidFill>
              <a:cs typeface="Times New Roman" panose="02020603050405020304" pitchFamily="18" charset="0"/>
            </a:endParaRPr>
          </a:p>
          <a:p>
            <a:pPr>
              <a:spcBef>
                <a:spcPts val="1000"/>
              </a:spcBef>
              <a:buClr>
                <a:schemeClr val="accent1"/>
              </a:buClr>
              <a:buSzPct val="80000"/>
              <a:buFont typeface="Wingdings 3" charset="2"/>
              <a:buChar char=""/>
            </a:pPr>
            <a:r>
              <a:rPr lang="de-DE" sz="1800" i="1" kern="100" dirty="0">
                <a:ea typeface="Aptos" panose="020B0004020202020204" pitchFamily="34" charset="0"/>
                <a:cs typeface="Times New Roman" panose="02020603050405020304" pitchFamily="18" charset="0"/>
              </a:rPr>
              <a:t>Präsentieren Sie Ihre Ergebnisse.</a:t>
            </a:r>
          </a:p>
          <a:p>
            <a:pPr>
              <a:spcBef>
                <a:spcPts val="1000"/>
              </a:spcBef>
              <a:buClr>
                <a:schemeClr val="accent1"/>
              </a:buClr>
              <a:buSzPct val="80000"/>
              <a:buFont typeface="Wingdings 3" charset="2"/>
              <a:buChar char=""/>
            </a:pPr>
            <a:endParaRPr lang="de-DE" sz="1800" i="1" kern="100" dirty="0">
              <a:effectLst/>
              <a:ea typeface="Aptos" panose="020B0004020202020204" pitchFamily="34" charset="0"/>
              <a:cs typeface="Times New Roman" panose="02020603050405020304" pitchFamily="18" charset="0"/>
            </a:endParaRPr>
          </a:p>
          <a:p>
            <a:pPr>
              <a:spcBef>
                <a:spcPts val="1000"/>
              </a:spcBef>
              <a:buClr>
                <a:schemeClr val="accent1"/>
              </a:buClr>
              <a:buSzPct val="80000"/>
              <a:buFont typeface="Wingdings 3" charset="2"/>
              <a:buChar char=""/>
            </a:pPr>
            <a:endParaRPr lang="de-DE" sz="1800" i="1" kern="100" dirty="0">
              <a:effectLst/>
              <a:ea typeface="Aptos" panose="020B0004020202020204" pitchFamily="34" charset="0"/>
              <a:cs typeface="Times New Roman" panose="02020603050405020304" pitchFamily="18" charset="0"/>
            </a:endParaRPr>
          </a:p>
          <a:p>
            <a:endParaRPr lang="de-DE" dirty="0"/>
          </a:p>
        </p:txBody>
      </p:sp>
      <p:pic>
        <p:nvPicPr>
          <p:cNvPr id="4" name="Grafik 3" descr="Vulkan Silhouette">
            <a:extLst>
              <a:ext uri="{FF2B5EF4-FFF2-40B4-BE49-F238E27FC236}">
                <a16:creationId xmlns:a16="http://schemas.microsoft.com/office/drawing/2014/main" id="{84330DA2-7CB5-62F3-739C-8D4148CD52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9130" y="2305048"/>
            <a:ext cx="3145536" cy="3145536"/>
          </a:xfrm>
          <a:prstGeom prst="rect">
            <a:avLst/>
          </a:prstGeom>
        </p:spPr>
      </p:pic>
    </p:spTree>
    <p:extLst>
      <p:ext uri="{BB962C8B-B14F-4D97-AF65-F5344CB8AC3E}">
        <p14:creationId xmlns:p14="http://schemas.microsoft.com/office/powerpoint/2010/main" val="307811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1A5EA-AE41-8109-371D-36F71D7FA483}"/>
              </a:ext>
            </a:extLst>
          </p:cNvPr>
          <p:cNvSpPr>
            <a:spLocks noGrp="1"/>
          </p:cNvSpPr>
          <p:nvPr>
            <p:ph type="title"/>
          </p:nvPr>
        </p:nvSpPr>
        <p:spPr>
          <a:xfrm>
            <a:off x="677334" y="609600"/>
            <a:ext cx="9635590" cy="559324"/>
          </a:xfrm>
        </p:spPr>
        <p:txBody>
          <a:bodyPr>
            <a:normAutofit fontScale="90000"/>
          </a:bodyPr>
          <a:lstStyle/>
          <a:p>
            <a:r>
              <a:rPr lang="de-DE" sz="2400" b="1" dirty="0">
                <a:effectLst/>
                <a:ea typeface="Aptos" panose="020B0004020202020204" pitchFamily="34" charset="0"/>
              </a:rPr>
              <a:t>M2.6 Anne Otto: „Ich nehme die Kränkung, die ich hier sehe, ernst.“</a:t>
            </a:r>
            <a:endParaRPr lang="de-DE" sz="2400" dirty="0"/>
          </a:p>
        </p:txBody>
      </p:sp>
      <p:sp>
        <p:nvSpPr>
          <p:cNvPr id="3" name="Inhaltsplatzhalter 2">
            <a:extLst>
              <a:ext uri="{FF2B5EF4-FFF2-40B4-BE49-F238E27FC236}">
                <a16:creationId xmlns:a16="http://schemas.microsoft.com/office/drawing/2014/main" id="{C226A1DB-3F76-076D-3B1C-F21230209CB2}"/>
              </a:ext>
            </a:extLst>
          </p:cNvPr>
          <p:cNvSpPr>
            <a:spLocks noGrp="1"/>
          </p:cNvSpPr>
          <p:nvPr>
            <p:ph idx="1"/>
          </p:nvPr>
        </p:nvSpPr>
        <p:spPr>
          <a:xfrm>
            <a:off x="677333" y="1168924"/>
            <a:ext cx="9729859" cy="5429839"/>
          </a:xfrm>
        </p:spPr>
        <p:txBody>
          <a:bodyPr>
            <a:normAutofit fontScale="55000" lnSpcReduction="20000"/>
          </a:bodyPr>
          <a:lstStyle/>
          <a:p>
            <a:pPr marL="0" indent="0">
              <a:lnSpc>
                <a:spcPct val="107000"/>
              </a:lnSpc>
              <a:spcAft>
                <a:spcPts val="800"/>
              </a:spcAft>
              <a:buNone/>
            </a:pPr>
            <a:endParaRPr lang="de-DE" sz="2600" dirty="0">
              <a:effectLst/>
              <a:ea typeface="Aptos" panose="020B0004020202020204" pitchFamily="34" charset="0"/>
            </a:endParaRPr>
          </a:p>
          <a:p>
            <a:pPr marL="0" indent="0">
              <a:lnSpc>
                <a:spcPct val="107000"/>
              </a:lnSpc>
              <a:spcAft>
                <a:spcPts val="800"/>
              </a:spcAft>
              <a:buNone/>
            </a:pPr>
            <a:r>
              <a:rPr lang="de-DE" sz="2900" kern="100" dirty="0">
                <a:effectLst/>
                <a:ea typeface="Aptos" panose="020B0004020202020204" pitchFamily="34" charset="0"/>
                <a:cs typeface="Times New Roman" panose="02020603050405020304" pitchFamily="18" charset="0"/>
              </a:rPr>
              <a:t>Anne Otto deutet die Formulierung „Ich nehme die Kränkung, die ich hier sehe, ernst“: </a:t>
            </a:r>
            <a:br>
              <a:rPr lang="de-DE" sz="2900" kern="100" dirty="0">
                <a:effectLst/>
                <a:ea typeface="Aptos" panose="020B0004020202020204" pitchFamily="34" charset="0"/>
                <a:cs typeface="Times New Roman" panose="02020603050405020304" pitchFamily="18" charset="0"/>
              </a:rPr>
            </a:br>
            <a:r>
              <a:rPr lang="de-DE" sz="2900" dirty="0">
                <a:effectLst/>
                <a:ea typeface="Aptos" panose="020B0004020202020204" pitchFamily="34" charset="0"/>
              </a:rPr>
              <a:t>In dieser Aussage </a:t>
            </a:r>
            <a:r>
              <a:rPr lang="de-DE" sz="2900" kern="100" dirty="0">
                <a:effectLst/>
                <a:ea typeface="Aptos" panose="020B0004020202020204" pitchFamily="34" charset="0"/>
                <a:cs typeface="Times New Roman" panose="02020603050405020304" pitchFamily="18" charset="0"/>
              </a:rPr>
              <a:t>zeigt sich, dass es reale gesellschaftliche Herabsetzungen gibt, die „man erkennen und aus der Welt schaffen will“. </a:t>
            </a:r>
          </a:p>
          <a:p>
            <a:pPr marL="0" indent="0">
              <a:lnSpc>
                <a:spcPct val="107000"/>
              </a:lnSpc>
              <a:spcAft>
                <a:spcPts val="800"/>
              </a:spcAft>
              <a:buNone/>
            </a:pPr>
            <a:r>
              <a:rPr lang="de-DE" sz="2900" kern="100" dirty="0">
                <a:effectLst/>
                <a:ea typeface="Aptos" panose="020B0004020202020204" pitchFamily="34" charset="0"/>
                <a:cs typeface="Times New Roman" panose="02020603050405020304" pitchFamily="18" charset="0"/>
              </a:rPr>
              <a:t>Der Begriff der Kränkung enthält einen doppelten Appell:</a:t>
            </a:r>
          </a:p>
          <a:p>
            <a:pPr marL="0" lvl="0" indent="0">
              <a:lnSpc>
                <a:spcPct val="107000"/>
              </a:lnSpc>
              <a:buNone/>
            </a:pPr>
            <a:r>
              <a:rPr lang="de-DE" sz="2900" kern="100" dirty="0">
                <a:ea typeface="Aptos" panose="020B0004020202020204" pitchFamily="34" charset="0"/>
                <a:cs typeface="Times New Roman" panose="02020603050405020304" pitchFamily="18" charset="0"/>
              </a:rPr>
              <a:t>1. </a:t>
            </a:r>
            <a:r>
              <a:rPr lang="de-DE" sz="2900" kern="100" dirty="0">
                <a:effectLst/>
                <a:ea typeface="Aptos" panose="020B0004020202020204" pitchFamily="34" charset="0"/>
                <a:cs typeface="Times New Roman" panose="02020603050405020304" pitchFamily="18" charset="0"/>
              </a:rPr>
              <a:t>der gekränkte Mensch kann „an seiner Kränkung arbeiten“ und sollte dies auch tun.</a:t>
            </a:r>
          </a:p>
          <a:p>
            <a:pPr marL="0" lvl="0" indent="0">
              <a:lnSpc>
                <a:spcPct val="107000"/>
              </a:lnSpc>
              <a:spcAft>
                <a:spcPts val="800"/>
              </a:spcAft>
              <a:buNone/>
            </a:pPr>
            <a:r>
              <a:rPr lang="de-DE" sz="2900" kern="100" dirty="0">
                <a:effectLst/>
                <a:ea typeface="Aptos" panose="020B0004020202020204" pitchFamily="34" charset="0"/>
                <a:cs typeface="Times New Roman" panose="02020603050405020304" pitchFamily="18" charset="0"/>
              </a:rPr>
              <a:t>2. Die Gesellschaft muss in ihrer Kommunikation achtsamer sein und dafür sorgen, dass die Kränkung nicht noch mehr zunimmt.</a:t>
            </a:r>
          </a:p>
          <a:p>
            <a:pPr marL="0" indent="0">
              <a:lnSpc>
                <a:spcPct val="107000"/>
              </a:lnSpc>
              <a:spcAft>
                <a:spcPts val="800"/>
              </a:spcAft>
              <a:buNone/>
            </a:pPr>
            <a:r>
              <a:rPr lang="de-DE" sz="2900" kern="100" dirty="0">
                <a:ea typeface="Aptos" panose="020B0004020202020204" pitchFamily="34" charset="0"/>
                <a:cs typeface="Times New Roman" panose="02020603050405020304" pitchFamily="18" charset="0"/>
                <a:sym typeface="Wingdings" panose="05000000000000000000" pitchFamily="2" charset="2"/>
              </a:rPr>
              <a:t> </a:t>
            </a:r>
            <a:r>
              <a:rPr lang="de-DE" sz="2900" kern="100" dirty="0">
                <a:effectLst/>
                <a:ea typeface="Aptos" panose="020B0004020202020204" pitchFamily="34" charset="0"/>
                <a:cs typeface="Times New Roman" panose="02020603050405020304" pitchFamily="18" charset="0"/>
              </a:rPr>
              <a:t>Appell an die Politiker: Nehmt die in den vergangenen Jahren erfolgten Kränkungen vieler Bürger wahr!</a:t>
            </a:r>
          </a:p>
          <a:p>
            <a:pPr marL="0" indent="0">
              <a:lnSpc>
                <a:spcPct val="107000"/>
              </a:lnSpc>
              <a:spcAft>
                <a:spcPts val="800"/>
              </a:spcAft>
              <a:buNone/>
            </a:pPr>
            <a:r>
              <a:rPr lang="de-DE" sz="2900" kern="100" dirty="0">
                <a:ea typeface="Aptos" panose="020B0004020202020204" pitchFamily="34" charset="0"/>
                <a:cs typeface="Times New Roman" panose="02020603050405020304" pitchFamily="18" charset="0"/>
                <a:sym typeface="Wingdings" panose="05000000000000000000" pitchFamily="2" charset="2"/>
              </a:rPr>
              <a:t> Aufforderung an die Politik: Entwicklung </a:t>
            </a:r>
            <a:r>
              <a:rPr lang="de-DE" sz="2900" kern="100" dirty="0">
                <a:effectLst/>
                <a:ea typeface="Aptos" panose="020B0004020202020204" pitchFamily="34" charset="0"/>
                <a:cs typeface="Times New Roman" panose="02020603050405020304" pitchFamily="18" charset="0"/>
              </a:rPr>
              <a:t>einer „Kultur der Anerkennung, der Wertschätzung und der Besonnenheit“ </a:t>
            </a:r>
          </a:p>
          <a:p>
            <a:pPr>
              <a:lnSpc>
                <a:spcPct val="107000"/>
              </a:lnSpc>
              <a:spcAft>
                <a:spcPts val="800"/>
              </a:spcAft>
              <a:buFont typeface="Wingdings" panose="05000000000000000000" pitchFamily="2" charset="2"/>
              <a:buChar char="à"/>
            </a:pPr>
            <a:endParaRPr lang="de-DE" sz="2900" kern="100" dirty="0">
              <a:effectLst/>
              <a:ea typeface="Aptos" panose="020B0004020202020204" pitchFamily="34" charset="0"/>
              <a:cs typeface="Times New Roman" panose="02020603050405020304" pitchFamily="18" charset="0"/>
            </a:endParaRPr>
          </a:p>
          <a:p>
            <a:pPr marL="0" indent="0">
              <a:lnSpc>
                <a:spcPct val="107000"/>
              </a:lnSpc>
              <a:spcAft>
                <a:spcPts val="800"/>
              </a:spcAft>
              <a:buNone/>
            </a:pPr>
            <a:r>
              <a:rPr lang="de-DE" sz="2900" i="1" kern="100" dirty="0">
                <a:effectLst/>
                <a:ea typeface="Aptos" panose="020B0004020202020204" pitchFamily="34" charset="0"/>
                <a:cs typeface="Times New Roman" panose="02020603050405020304" pitchFamily="18" charset="0"/>
              </a:rPr>
              <a:t>Anne Otto: „Woher kommt der Hass? Die psychologischen Ursachen von Rechtsruck und Rassismus; Gütersloher Verlagshaus 2019, S. 160</a:t>
            </a:r>
          </a:p>
          <a:p>
            <a:pPr marL="0" indent="0">
              <a:buNone/>
            </a:pPr>
            <a:endParaRPr lang="de-DE" dirty="0"/>
          </a:p>
        </p:txBody>
      </p:sp>
    </p:spTree>
    <p:extLst>
      <p:ext uri="{BB962C8B-B14F-4D97-AF65-F5344CB8AC3E}">
        <p14:creationId xmlns:p14="http://schemas.microsoft.com/office/powerpoint/2010/main" val="1200395089"/>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0</TotalTime>
  <Words>1557</Words>
  <Application>Microsoft Office PowerPoint</Application>
  <PresentationFormat>Breitbild</PresentationFormat>
  <Paragraphs>128</Paragraphs>
  <Slides>17</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17</vt:i4>
      </vt:variant>
    </vt:vector>
  </HeadingPairs>
  <TitlesOfParts>
    <vt:vector size="25" baseType="lpstr">
      <vt:lpstr>Aptos</vt:lpstr>
      <vt:lpstr>Arial</vt:lpstr>
      <vt:lpstr>Calibri</vt:lpstr>
      <vt:lpstr>Times New Roman</vt:lpstr>
      <vt:lpstr>Trebuchet MS</vt:lpstr>
      <vt:lpstr>Wingdings</vt:lpstr>
      <vt:lpstr>Wingdings 3</vt:lpstr>
      <vt:lpstr>Facette</vt:lpstr>
      <vt:lpstr>„Warum ergrimmst du?“</vt:lpstr>
      <vt:lpstr>M1.1 Ein Brudermord in Berlin Der Kain und Abel-Prozess</vt:lpstr>
      <vt:lpstr>M1.2 „Der Kain und Abel-Prozess“: Verminderte Schuldfähigkeit nach Strafgesetzbuch § 21    </vt:lpstr>
      <vt:lpstr>M2.1 „du aber herrsche über die Sünde“- Genesis 4,1-7 </vt:lpstr>
      <vt:lpstr>PowerPoint-Präsentation</vt:lpstr>
      <vt:lpstr>M2.3 Viktor E. Frankl: „Zwischen Reiz und Reaktion liegt ein Raum für unsere Freiheit“</vt:lpstr>
      <vt:lpstr>M2.4 Wie gehen wir mit Kränkungen um? Wege aus der Kränkung</vt:lpstr>
      <vt:lpstr>M2.5 Kränkungen in unserer Gesellschaft  </vt:lpstr>
      <vt:lpstr>M2.6 Anne Otto: „Ich nehme die Kränkung, die ich hier sehe, ernst.“</vt:lpstr>
      <vt:lpstr>PowerPoint-Präsentation</vt:lpstr>
      <vt:lpstr>M2.8 (Wie) Wirken sich Kränkungen und Anerkennung auf das politische Leben aus? </vt:lpstr>
      <vt:lpstr>M2.9 Hartmut Rosa: „Wir brauchen ein hörendes Herz“</vt:lpstr>
      <vt:lpstr>„Wir brauchen ein hörendes Herz“    Gestalten Sie ein Rollenspiel, in dem Menschen miteinander sprechen, die ein “hörendes Herz” haben.    </vt:lpstr>
      <vt:lpstr>M3.1 „Lass uns aufs Feld gehen!“ - Genesis 4,8 </vt:lpstr>
      <vt:lpstr>M3.2 Was könnte Kain anders machen?</vt:lpstr>
      <vt:lpstr>M4 „soll ich meines Bruders Hüter sein?“ – Genesis 4,8-12 </vt:lpstr>
      <vt:lpstr>M5 Was hat Kain verloren? - Genesis 4,13-16 Was können Menschen – wir – tun, um „Brudermorde“ zu verhindern?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„Warum ergrimmst du?“</dc:title>
  <dc:creator>Antonella  Hargarten</dc:creator>
  <cp:lastModifiedBy>Klaus Kimmerle</cp:lastModifiedBy>
  <cp:revision>118</cp:revision>
  <dcterms:created xsi:type="dcterms:W3CDTF">2024-04-24T11:50:21Z</dcterms:created>
  <dcterms:modified xsi:type="dcterms:W3CDTF">2024-06-27T20:07:59Z</dcterms:modified>
</cp:coreProperties>
</file>